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6" r:id="rId4"/>
  </p:sldMasterIdLst>
  <p:notesMasterIdLst>
    <p:notesMasterId r:id="rId25"/>
  </p:notesMasterIdLst>
  <p:sldIdLst>
    <p:sldId id="268" r:id="rId5"/>
    <p:sldId id="361" r:id="rId6"/>
    <p:sldId id="440" r:id="rId7"/>
    <p:sldId id="441" r:id="rId8"/>
    <p:sldId id="430" r:id="rId9"/>
    <p:sldId id="433" r:id="rId10"/>
    <p:sldId id="434" r:id="rId11"/>
    <p:sldId id="435" r:id="rId12"/>
    <p:sldId id="436" r:id="rId13"/>
    <p:sldId id="438" r:id="rId14"/>
    <p:sldId id="431" r:id="rId15"/>
    <p:sldId id="432" r:id="rId16"/>
    <p:sldId id="445" r:id="rId17"/>
    <p:sldId id="413" r:id="rId18"/>
    <p:sldId id="446" r:id="rId19"/>
    <p:sldId id="442" r:id="rId20"/>
    <p:sldId id="443" r:id="rId21"/>
    <p:sldId id="449" r:id="rId22"/>
    <p:sldId id="444" r:id="rId23"/>
    <p:sldId id="414"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4F25AB10-636A-31B2-5378-798D8B970D84}" name="Ah-Tong Julio" initials="" userId="S::julio.ahtong@mcb.mu::1d33a2ed-87c5-471f-8247-517f532ad862" providerId="AD"/>
  <p188:author id="{CC8F9F2C-B01D-C305-A134-8B7EF60BEED7}" name="Andrew Clive Richardson" initials="AR" userId="S::consultant-andrew.richardson@mcb.mu::323ed3a7-5302-4c02-b4b7-cb36f9257839" providerId="AD"/>
  <p188:author id="{B0AD7E87-678B-5A1C-1177-825B39552A60}" name="Maharaj Raksha" initials="MR" userId="S::raksha.maharaj@mcb.mu::2c04b154-503e-4f7e-9eaf-c6f429ca724a"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5A5A5"/>
    <a:srgbClr val="FFC000"/>
    <a:srgbClr val="9DC3E6"/>
    <a:srgbClr val="F4B183"/>
    <a:srgbClr val="8FAADC"/>
    <a:srgbClr val="A8A7E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C79C4A3-F894-1DB5-1D6B-17E056700A78}" v="4" dt="2023-12-06T13:07:34.090"/>
    <p1510:client id="{2F8558E0-EF62-4AE6-AF02-BF3ED9BEAEE2}" v="98" dt="2023-12-05T07:27:36.233"/>
    <p1510:client id="{39B76AF0-6F77-B5F8-779A-960B1C2C588F}" v="30" dt="2024-01-10T11:57:29.778"/>
    <p1510:client id="{40E7C034-2227-EFBD-733C-BA1814E140A6}" v="25" dt="2023-12-01T13:24:21.065"/>
    <p1510:client id="{663C0355-C808-AB8B-5BFE-4C5D9DF27259}" v="65" dt="2023-12-05T13:17:05.056"/>
    <p1510:client id="{BAADEF5E-1BF9-DA9E-A97A-3FBCCA67336B}" v="29" dt="2023-12-06T11:40:48.160"/>
    <p1510:client id="{D1C45003-4B76-4319-A769-22EE9C135EB1}" v="215" dt="2024-01-11T07:38:20.345"/>
    <p1510:client id="{DEEFC1B6-517C-4807-B5D9-DD2A26E078DD}" v="2" dt="2023-12-01T13:34:04.074"/>
    <p1510:client id="{E00FABC1-5468-793D-4C8E-279AC7831166}" v="576" dt="2023-12-06T08:30:45.177"/>
    <p1510:client id="{EA5E4DD6-F360-BF77-024D-F3887CA5947D}" v="2" dt="2023-12-05T13:20:04.174"/>
    <p1510:client id="{F600F177-3406-4ADA-B6DC-233CDB083861}" v="25" dt="2023-12-07T12:21:59.43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828" autoAdjust="0"/>
    <p:restoredTop sz="96154" autoAdjust="0"/>
  </p:normalViewPr>
  <p:slideViewPr>
    <p:cSldViewPr snapToGrid="0">
      <p:cViewPr varScale="1">
        <p:scale>
          <a:sx n="124" d="100"/>
          <a:sy n="124" d="100"/>
        </p:scale>
        <p:origin x="592" y="168"/>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 Id="rId30" Type="http://schemas.microsoft.com/office/2015/10/relationships/revisionInfo" Target="revisionInfo.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C5150A4-7BE3-4BF6-8D26-851EDD62EADD}"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6A15FDC5-098D-4449-BCE0-E30BF5D0BCAB}">
      <dgm:prSet phldrT="[Text]"/>
      <dgm:spPr>
        <a:solidFill>
          <a:schemeClr val="bg2">
            <a:lumMod val="50000"/>
          </a:schemeClr>
        </a:solidFill>
      </dgm:spPr>
      <dgm:t>
        <a:bodyPr/>
        <a:lstStyle/>
        <a:p>
          <a:r>
            <a:rPr lang="en-GB" b="0" i="0" dirty="0"/>
            <a:t>Why Agile?</a:t>
          </a:r>
          <a:endParaRPr lang="en-US" dirty="0"/>
        </a:p>
      </dgm:t>
    </dgm:pt>
    <dgm:pt modelId="{FBAC138E-368C-4421-91B3-370E270F8DA2}" type="parTrans" cxnId="{06B38433-75C4-4F9F-A667-16F690EF708A}">
      <dgm:prSet/>
      <dgm:spPr/>
      <dgm:t>
        <a:bodyPr/>
        <a:lstStyle/>
        <a:p>
          <a:endParaRPr lang="en-US"/>
        </a:p>
      </dgm:t>
    </dgm:pt>
    <dgm:pt modelId="{8A7344A5-845C-493A-A9F9-9A0F62242BE2}" type="sibTrans" cxnId="{06B38433-75C4-4F9F-A667-16F690EF708A}">
      <dgm:prSet/>
      <dgm:spPr/>
      <dgm:t>
        <a:bodyPr/>
        <a:lstStyle/>
        <a:p>
          <a:endParaRPr lang="en-US"/>
        </a:p>
      </dgm:t>
    </dgm:pt>
    <dgm:pt modelId="{3DF8D66D-F54F-47B2-B09D-23B1D2B555AE}">
      <dgm:prSet phldrT="[Text]"/>
      <dgm:spPr>
        <a:solidFill>
          <a:schemeClr val="bg2">
            <a:lumMod val="50000"/>
          </a:schemeClr>
        </a:solidFill>
      </dgm:spPr>
      <dgm:t>
        <a:bodyPr/>
        <a:lstStyle/>
        <a:p>
          <a:r>
            <a:rPr lang="en-GB" dirty="0"/>
            <a:t>Ceremonies</a:t>
          </a:r>
          <a:endParaRPr lang="en-US" dirty="0"/>
        </a:p>
      </dgm:t>
    </dgm:pt>
    <dgm:pt modelId="{44BD757F-B658-4235-9159-1ADB595AB26C}" type="parTrans" cxnId="{5F6BCE41-795A-43C7-B4C3-3125CACF606F}">
      <dgm:prSet/>
      <dgm:spPr/>
      <dgm:t>
        <a:bodyPr/>
        <a:lstStyle/>
        <a:p>
          <a:endParaRPr lang="en-US"/>
        </a:p>
      </dgm:t>
    </dgm:pt>
    <dgm:pt modelId="{000B2FC1-6C58-43DE-8A3E-7BA413BED28C}" type="sibTrans" cxnId="{5F6BCE41-795A-43C7-B4C3-3125CACF606F}">
      <dgm:prSet/>
      <dgm:spPr/>
      <dgm:t>
        <a:bodyPr/>
        <a:lstStyle/>
        <a:p>
          <a:endParaRPr lang="en-US"/>
        </a:p>
      </dgm:t>
    </dgm:pt>
    <dgm:pt modelId="{FCCFC09F-E40D-4D1E-AE62-897EF901339D}">
      <dgm:prSet phldrT="[Text]"/>
      <dgm:spPr>
        <a:solidFill>
          <a:schemeClr val="bg2">
            <a:lumMod val="50000"/>
          </a:schemeClr>
        </a:solidFill>
      </dgm:spPr>
      <dgm:t>
        <a:bodyPr/>
        <a:lstStyle/>
        <a:p>
          <a:r>
            <a:rPr lang="en-GB" dirty="0"/>
            <a:t>Values</a:t>
          </a:r>
          <a:endParaRPr lang="en-US" dirty="0"/>
        </a:p>
      </dgm:t>
    </dgm:pt>
    <dgm:pt modelId="{891E1B0F-ED2B-4DBC-8880-1D9B2031178B}" type="parTrans" cxnId="{3A7D4FC6-7FC8-4936-A986-49C3BBEF571E}">
      <dgm:prSet/>
      <dgm:spPr/>
      <dgm:t>
        <a:bodyPr/>
        <a:lstStyle/>
        <a:p>
          <a:endParaRPr lang="en-US"/>
        </a:p>
      </dgm:t>
    </dgm:pt>
    <dgm:pt modelId="{E8860EE3-30DB-404C-A092-6088A83264B7}" type="sibTrans" cxnId="{3A7D4FC6-7FC8-4936-A986-49C3BBEF571E}">
      <dgm:prSet/>
      <dgm:spPr/>
      <dgm:t>
        <a:bodyPr/>
        <a:lstStyle/>
        <a:p>
          <a:endParaRPr lang="en-US"/>
        </a:p>
      </dgm:t>
    </dgm:pt>
    <dgm:pt modelId="{BC0E0A82-B8EF-4D6A-9BC8-F9D4E30D8E46}">
      <dgm:prSet phldrT="[Text]"/>
      <dgm:spPr>
        <a:solidFill>
          <a:schemeClr val="bg2">
            <a:lumMod val="50000"/>
          </a:schemeClr>
        </a:solidFill>
      </dgm:spPr>
      <dgm:t>
        <a:bodyPr/>
        <a:lstStyle/>
        <a:p>
          <a:r>
            <a:rPr lang="en-GB" dirty="0"/>
            <a:t>Principles </a:t>
          </a:r>
          <a:endParaRPr lang="en-US" dirty="0"/>
        </a:p>
      </dgm:t>
    </dgm:pt>
    <dgm:pt modelId="{91776C83-0B00-4332-94C3-85BC54A84EAE}" type="parTrans" cxnId="{0B615450-3FE8-4FF4-AAB8-A85AC70796F6}">
      <dgm:prSet/>
      <dgm:spPr/>
      <dgm:t>
        <a:bodyPr/>
        <a:lstStyle/>
        <a:p>
          <a:endParaRPr lang="en-US"/>
        </a:p>
      </dgm:t>
    </dgm:pt>
    <dgm:pt modelId="{3FC58994-B52D-465B-94BB-943908B6EC89}" type="sibTrans" cxnId="{0B615450-3FE8-4FF4-AAB8-A85AC70796F6}">
      <dgm:prSet/>
      <dgm:spPr/>
      <dgm:t>
        <a:bodyPr/>
        <a:lstStyle/>
        <a:p>
          <a:endParaRPr lang="en-US"/>
        </a:p>
      </dgm:t>
    </dgm:pt>
    <dgm:pt modelId="{71B340A5-27A4-4C4F-B021-6B255D20E68D}">
      <dgm:prSet phldrT="[Text]"/>
      <dgm:spPr>
        <a:solidFill>
          <a:schemeClr val="bg2">
            <a:lumMod val="50000"/>
          </a:schemeClr>
        </a:solidFill>
      </dgm:spPr>
      <dgm:t>
        <a:bodyPr/>
        <a:lstStyle/>
        <a:p>
          <a:r>
            <a:rPr lang="en-GB" dirty="0"/>
            <a:t>Team Agreement Matrix</a:t>
          </a:r>
          <a:endParaRPr lang="en-US" dirty="0"/>
        </a:p>
      </dgm:t>
    </dgm:pt>
    <dgm:pt modelId="{302D3C1F-E452-4F7B-BCCA-A1DEED214D28}" type="parTrans" cxnId="{2497F4F4-8F60-4108-83D5-D2790A9F7BFC}">
      <dgm:prSet/>
      <dgm:spPr/>
      <dgm:t>
        <a:bodyPr/>
        <a:lstStyle/>
        <a:p>
          <a:endParaRPr lang="en-US"/>
        </a:p>
      </dgm:t>
    </dgm:pt>
    <dgm:pt modelId="{51D787C5-F9A1-4AB9-B5E6-49378D74EE96}" type="sibTrans" cxnId="{2497F4F4-8F60-4108-83D5-D2790A9F7BFC}">
      <dgm:prSet/>
      <dgm:spPr/>
      <dgm:t>
        <a:bodyPr/>
        <a:lstStyle/>
        <a:p>
          <a:endParaRPr lang="en-US"/>
        </a:p>
      </dgm:t>
    </dgm:pt>
    <dgm:pt modelId="{DDD85C84-7AE8-45AB-84EE-6D895E136C21}" type="pres">
      <dgm:prSet presAssocID="{BC5150A4-7BE3-4BF6-8D26-851EDD62EADD}" presName="diagram" presStyleCnt="0">
        <dgm:presLayoutVars>
          <dgm:dir/>
          <dgm:resizeHandles val="exact"/>
        </dgm:presLayoutVars>
      </dgm:prSet>
      <dgm:spPr/>
    </dgm:pt>
    <dgm:pt modelId="{0E1BA249-2712-46C6-85D6-9FEACC3F7302}" type="pres">
      <dgm:prSet presAssocID="{6A15FDC5-098D-4449-BCE0-E30BF5D0BCAB}" presName="node" presStyleLbl="node1" presStyleIdx="0" presStyleCnt="5">
        <dgm:presLayoutVars>
          <dgm:bulletEnabled val="1"/>
        </dgm:presLayoutVars>
      </dgm:prSet>
      <dgm:spPr/>
    </dgm:pt>
    <dgm:pt modelId="{8F629F51-FB76-4F96-8A7F-B9D714273D2E}" type="pres">
      <dgm:prSet presAssocID="{8A7344A5-845C-493A-A9F9-9A0F62242BE2}" presName="sibTrans" presStyleCnt="0"/>
      <dgm:spPr/>
    </dgm:pt>
    <dgm:pt modelId="{CD8685BE-6137-45F4-9AEC-4843777CEB89}" type="pres">
      <dgm:prSet presAssocID="{3DF8D66D-F54F-47B2-B09D-23B1D2B555AE}" presName="node" presStyleLbl="node1" presStyleIdx="1" presStyleCnt="5">
        <dgm:presLayoutVars>
          <dgm:bulletEnabled val="1"/>
        </dgm:presLayoutVars>
      </dgm:prSet>
      <dgm:spPr/>
    </dgm:pt>
    <dgm:pt modelId="{88FFA6FD-C9E0-4326-B350-93B2852EA744}" type="pres">
      <dgm:prSet presAssocID="{000B2FC1-6C58-43DE-8A3E-7BA413BED28C}" presName="sibTrans" presStyleCnt="0"/>
      <dgm:spPr/>
    </dgm:pt>
    <dgm:pt modelId="{11B42D2B-D313-4B3F-8FD1-F021A787AA88}" type="pres">
      <dgm:prSet presAssocID="{FCCFC09F-E40D-4D1E-AE62-897EF901339D}" presName="node" presStyleLbl="node1" presStyleIdx="2" presStyleCnt="5">
        <dgm:presLayoutVars>
          <dgm:bulletEnabled val="1"/>
        </dgm:presLayoutVars>
      </dgm:prSet>
      <dgm:spPr/>
    </dgm:pt>
    <dgm:pt modelId="{27A62D07-519A-451F-9F11-945954395EF5}" type="pres">
      <dgm:prSet presAssocID="{E8860EE3-30DB-404C-A092-6088A83264B7}" presName="sibTrans" presStyleCnt="0"/>
      <dgm:spPr/>
    </dgm:pt>
    <dgm:pt modelId="{5037A736-8065-4524-8DE0-DDA43AC33EC4}" type="pres">
      <dgm:prSet presAssocID="{BC0E0A82-B8EF-4D6A-9BC8-F9D4E30D8E46}" presName="node" presStyleLbl="node1" presStyleIdx="3" presStyleCnt="5">
        <dgm:presLayoutVars>
          <dgm:bulletEnabled val="1"/>
        </dgm:presLayoutVars>
      </dgm:prSet>
      <dgm:spPr/>
    </dgm:pt>
    <dgm:pt modelId="{2069E3AF-7E8A-43DC-A924-BFB402630532}" type="pres">
      <dgm:prSet presAssocID="{3FC58994-B52D-465B-94BB-943908B6EC89}" presName="sibTrans" presStyleCnt="0"/>
      <dgm:spPr/>
    </dgm:pt>
    <dgm:pt modelId="{F750CF6A-DE86-4521-974D-A76B78C22721}" type="pres">
      <dgm:prSet presAssocID="{71B340A5-27A4-4C4F-B021-6B255D20E68D}" presName="node" presStyleLbl="node1" presStyleIdx="4" presStyleCnt="5">
        <dgm:presLayoutVars>
          <dgm:bulletEnabled val="1"/>
        </dgm:presLayoutVars>
      </dgm:prSet>
      <dgm:spPr/>
    </dgm:pt>
  </dgm:ptLst>
  <dgm:cxnLst>
    <dgm:cxn modelId="{3CD6C90C-140E-4182-B818-01363BEF3BD2}" type="presOf" srcId="{FCCFC09F-E40D-4D1E-AE62-897EF901339D}" destId="{11B42D2B-D313-4B3F-8FD1-F021A787AA88}" srcOrd="0" destOrd="0" presId="urn:microsoft.com/office/officeart/2005/8/layout/default"/>
    <dgm:cxn modelId="{7535391B-866E-4D66-96A2-C007B6279972}" type="presOf" srcId="{BC5150A4-7BE3-4BF6-8D26-851EDD62EADD}" destId="{DDD85C84-7AE8-45AB-84EE-6D895E136C21}" srcOrd="0" destOrd="0" presId="urn:microsoft.com/office/officeart/2005/8/layout/default"/>
    <dgm:cxn modelId="{06B38433-75C4-4F9F-A667-16F690EF708A}" srcId="{BC5150A4-7BE3-4BF6-8D26-851EDD62EADD}" destId="{6A15FDC5-098D-4449-BCE0-E30BF5D0BCAB}" srcOrd="0" destOrd="0" parTransId="{FBAC138E-368C-4421-91B3-370E270F8DA2}" sibTransId="{8A7344A5-845C-493A-A9F9-9A0F62242BE2}"/>
    <dgm:cxn modelId="{B784AB3D-4C5E-4DE0-B1EC-A0D0B2077A40}" type="presOf" srcId="{BC0E0A82-B8EF-4D6A-9BC8-F9D4E30D8E46}" destId="{5037A736-8065-4524-8DE0-DDA43AC33EC4}" srcOrd="0" destOrd="0" presId="urn:microsoft.com/office/officeart/2005/8/layout/default"/>
    <dgm:cxn modelId="{5F6BCE41-795A-43C7-B4C3-3125CACF606F}" srcId="{BC5150A4-7BE3-4BF6-8D26-851EDD62EADD}" destId="{3DF8D66D-F54F-47B2-B09D-23B1D2B555AE}" srcOrd="1" destOrd="0" parTransId="{44BD757F-B658-4235-9159-1ADB595AB26C}" sibTransId="{000B2FC1-6C58-43DE-8A3E-7BA413BED28C}"/>
    <dgm:cxn modelId="{0B615450-3FE8-4FF4-AAB8-A85AC70796F6}" srcId="{BC5150A4-7BE3-4BF6-8D26-851EDD62EADD}" destId="{BC0E0A82-B8EF-4D6A-9BC8-F9D4E30D8E46}" srcOrd="3" destOrd="0" parTransId="{91776C83-0B00-4332-94C3-85BC54A84EAE}" sibTransId="{3FC58994-B52D-465B-94BB-943908B6EC89}"/>
    <dgm:cxn modelId="{98E92A98-A38A-4BF4-910F-D29035056074}" type="presOf" srcId="{71B340A5-27A4-4C4F-B021-6B255D20E68D}" destId="{F750CF6A-DE86-4521-974D-A76B78C22721}" srcOrd="0" destOrd="0" presId="urn:microsoft.com/office/officeart/2005/8/layout/default"/>
    <dgm:cxn modelId="{3A7D4FC6-7FC8-4936-A986-49C3BBEF571E}" srcId="{BC5150A4-7BE3-4BF6-8D26-851EDD62EADD}" destId="{FCCFC09F-E40D-4D1E-AE62-897EF901339D}" srcOrd="2" destOrd="0" parTransId="{891E1B0F-ED2B-4DBC-8880-1D9B2031178B}" sibTransId="{E8860EE3-30DB-404C-A092-6088A83264B7}"/>
    <dgm:cxn modelId="{1598E5CF-AF89-46A8-A649-9B3464012C46}" type="presOf" srcId="{3DF8D66D-F54F-47B2-B09D-23B1D2B555AE}" destId="{CD8685BE-6137-45F4-9AEC-4843777CEB89}" srcOrd="0" destOrd="0" presId="urn:microsoft.com/office/officeart/2005/8/layout/default"/>
    <dgm:cxn modelId="{2497F4F4-8F60-4108-83D5-D2790A9F7BFC}" srcId="{BC5150A4-7BE3-4BF6-8D26-851EDD62EADD}" destId="{71B340A5-27A4-4C4F-B021-6B255D20E68D}" srcOrd="4" destOrd="0" parTransId="{302D3C1F-E452-4F7B-BCCA-A1DEED214D28}" sibTransId="{51D787C5-F9A1-4AB9-B5E6-49378D74EE96}"/>
    <dgm:cxn modelId="{772A79FA-2BC0-450F-8A71-2E5E2EFF96B8}" type="presOf" srcId="{6A15FDC5-098D-4449-BCE0-E30BF5D0BCAB}" destId="{0E1BA249-2712-46C6-85D6-9FEACC3F7302}" srcOrd="0" destOrd="0" presId="urn:microsoft.com/office/officeart/2005/8/layout/default"/>
    <dgm:cxn modelId="{94987EF3-CC9A-479F-9F70-1529AB211962}" type="presParOf" srcId="{DDD85C84-7AE8-45AB-84EE-6D895E136C21}" destId="{0E1BA249-2712-46C6-85D6-9FEACC3F7302}" srcOrd="0" destOrd="0" presId="urn:microsoft.com/office/officeart/2005/8/layout/default"/>
    <dgm:cxn modelId="{9F4B265D-AEB1-4101-9BF2-576CA9D7EE88}" type="presParOf" srcId="{DDD85C84-7AE8-45AB-84EE-6D895E136C21}" destId="{8F629F51-FB76-4F96-8A7F-B9D714273D2E}" srcOrd="1" destOrd="0" presId="urn:microsoft.com/office/officeart/2005/8/layout/default"/>
    <dgm:cxn modelId="{CDBB2AC3-25F6-4E3B-893C-715236716283}" type="presParOf" srcId="{DDD85C84-7AE8-45AB-84EE-6D895E136C21}" destId="{CD8685BE-6137-45F4-9AEC-4843777CEB89}" srcOrd="2" destOrd="0" presId="urn:microsoft.com/office/officeart/2005/8/layout/default"/>
    <dgm:cxn modelId="{A94EBDA0-2BE5-411B-ADEE-5A5A7E1C94DD}" type="presParOf" srcId="{DDD85C84-7AE8-45AB-84EE-6D895E136C21}" destId="{88FFA6FD-C9E0-4326-B350-93B2852EA744}" srcOrd="3" destOrd="0" presId="urn:microsoft.com/office/officeart/2005/8/layout/default"/>
    <dgm:cxn modelId="{1E8A097F-2A31-4E52-B093-C965E9CEAE74}" type="presParOf" srcId="{DDD85C84-7AE8-45AB-84EE-6D895E136C21}" destId="{11B42D2B-D313-4B3F-8FD1-F021A787AA88}" srcOrd="4" destOrd="0" presId="urn:microsoft.com/office/officeart/2005/8/layout/default"/>
    <dgm:cxn modelId="{37D78FB3-281E-4CF3-ADC3-CEB27E4B11BA}" type="presParOf" srcId="{DDD85C84-7AE8-45AB-84EE-6D895E136C21}" destId="{27A62D07-519A-451F-9F11-945954395EF5}" srcOrd="5" destOrd="0" presId="urn:microsoft.com/office/officeart/2005/8/layout/default"/>
    <dgm:cxn modelId="{E4C50471-F7E9-40B3-9F6E-077A74EB67CB}" type="presParOf" srcId="{DDD85C84-7AE8-45AB-84EE-6D895E136C21}" destId="{5037A736-8065-4524-8DE0-DDA43AC33EC4}" srcOrd="6" destOrd="0" presId="urn:microsoft.com/office/officeart/2005/8/layout/default"/>
    <dgm:cxn modelId="{80240D32-FB03-4313-A225-1BBA1D5524B8}" type="presParOf" srcId="{DDD85C84-7AE8-45AB-84EE-6D895E136C21}" destId="{2069E3AF-7E8A-43DC-A924-BFB402630532}" srcOrd="7" destOrd="0" presId="urn:microsoft.com/office/officeart/2005/8/layout/default"/>
    <dgm:cxn modelId="{B9164ADD-65CB-4B96-ACC9-EDAF4103CE4F}" type="presParOf" srcId="{DDD85C84-7AE8-45AB-84EE-6D895E136C21}" destId="{F750CF6A-DE86-4521-974D-A76B78C22721}" srcOrd="8"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AE8ED93-9D84-4728-95A6-BAB7AFD7ACEB}" type="doc">
      <dgm:prSet loTypeId="urn:microsoft.com/office/officeart/2005/8/layout/radial6" loCatId="cycle" qsTypeId="urn:microsoft.com/office/officeart/2005/8/quickstyle/simple3" qsCatId="simple" csTypeId="urn:microsoft.com/office/officeart/2005/8/colors/colorful3" csCatId="colorful" phldr="1"/>
      <dgm:spPr/>
      <dgm:t>
        <a:bodyPr/>
        <a:lstStyle/>
        <a:p>
          <a:endParaRPr lang="en-US"/>
        </a:p>
      </dgm:t>
    </dgm:pt>
    <dgm:pt modelId="{DE9AE5C2-D955-4B02-9835-DCC4D843DCC4}">
      <dgm:prSet phldrT="[Text]"/>
      <dgm:spPr/>
      <dgm:t>
        <a:bodyPr/>
        <a:lstStyle/>
        <a:p>
          <a:r>
            <a:rPr lang="en-GB" dirty="0"/>
            <a:t>Focus on our Customer</a:t>
          </a:r>
          <a:endParaRPr lang="en-US" dirty="0"/>
        </a:p>
      </dgm:t>
    </dgm:pt>
    <dgm:pt modelId="{58B8AE46-C09B-4FC2-81C5-D3343F526A05}" type="parTrans" cxnId="{BBDDF019-2A9B-48D9-BB18-3C7DAA5028DF}">
      <dgm:prSet/>
      <dgm:spPr/>
      <dgm:t>
        <a:bodyPr/>
        <a:lstStyle/>
        <a:p>
          <a:endParaRPr lang="en-US"/>
        </a:p>
      </dgm:t>
    </dgm:pt>
    <dgm:pt modelId="{AC6C3746-D774-46C3-BAF0-769FC1B28308}" type="sibTrans" cxnId="{BBDDF019-2A9B-48D9-BB18-3C7DAA5028DF}">
      <dgm:prSet/>
      <dgm:spPr/>
      <dgm:t>
        <a:bodyPr/>
        <a:lstStyle/>
        <a:p>
          <a:endParaRPr lang="en-US"/>
        </a:p>
      </dgm:t>
    </dgm:pt>
    <dgm:pt modelId="{483A7986-CFD2-4284-9CAF-D58C8CA90523}">
      <dgm:prSet phldrT="[Text]"/>
      <dgm:spPr/>
      <dgm:t>
        <a:bodyPr/>
        <a:lstStyle/>
        <a:p>
          <a:r>
            <a:rPr lang="en-GB" dirty="0"/>
            <a:t>Organise ourselves as Customer journeys</a:t>
          </a:r>
          <a:endParaRPr lang="en-US" dirty="0"/>
        </a:p>
      </dgm:t>
    </dgm:pt>
    <dgm:pt modelId="{3A1B286F-6816-4A53-8D35-C734E9F85D8D}" type="parTrans" cxnId="{5E4FF4ED-066A-443C-9275-63CBA6357C4B}">
      <dgm:prSet/>
      <dgm:spPr/>
      <dgm:t>
        <a:bodyPr/>
        <a:lstStyle/>
        <a:p>
          <a:endParaRPr lang="en-US"/>
        </a:p>
      </dgm:t>
    </dgm:pt>
    <dgm:pt modelId="{C00CB0C6-50E3-4215-A0A8-8336C77AED4C}" type="sibTrans" cxnId="{5E4FF4ED-066A-443C-9275-63CBA6357C4B}">
      <dgm:prSet/>
      <dgm:spPr/>
      <dgm:t>
        <a:bodyPr/>
        <a:lstStyle/>
        <a:p>
          <a:endParaRPr lang="en-US"/>
        </a:p>
      </dgm:t>
    </dgm:pt>
    <dgm:pt modelId="{6F54DDA5-BFD8-4CCB-84D2-02998ED69FCF}">
      <dgm:prSet phldrT="[Text]"/>
      <dgm:spPr/>
      <dgm:t>
        <a:bodyPr/>
        <a:lstStyle/>
        <a:p>
          <a:r>
            <a:rPr lang="en-GB" dirty="0"/>
            <a:t>Plan lean &amp; Empiricism</a:t>
          </a:r>
          <a:endParaRPr lang="en-US" dirty="0"/>
        </a:p>
      </dgm:t>
    </dgm:pt>
    <dgm:pt modelId="{26351F54-0D4E-4E14-8DA2-6D791CEBFA06}" type="parTrans" cxnId="{2AD48F1C-2A37-4562-AE5A-26A985574A79}">
      <dgm:prSet/>
      <dgm:spPr/>
      <dgm:t>
        <a:bodyPr/>
        <a:lstStyle/>
        <a:p>
          <a:endParaRPr lang="en-US"/>
        </a:p>
      </dgm:t>
    </dgm:pt>
    <dgm:pt modelId="{783380CE-2D8A-4009-8EB3-6DCC96080C67}" type="sibTrans" cxnId="{2AD48F1C-2A37-4562-AE5A-26A985574A79}">
      <dgm:prSet/>
      <dgm:spPr/>
      <dgm:t>
        <a:bodyPr/>
        <a:lstStyle/>
        <a:p>
          <a:endParaRPr lang="en-US"/>
        </a:p>
      </dgm:t>
    </dgm:pt>
    <dgm:pt modelId="{7482E7F9-E8B5-44E6-972E-E8FF3B2A31EB}">
      <dgm:prSet phldrT="[Text]"/>
      <dgm:spPr/>
      <dgm:t>
        <a:bodyPr/>
        <a:lstStyle/>
        <a:p>
          <a:r>
            <a:rPr lang="en-GB" dirty="0"/>
            <a:t>Empower our people</a:t>
          </a:r>
          <a:endParaRPr lang="en-US" dirty="0"/>
        </a:p>
      </dgm:t>
    </dgm:pt>
    <dgm:pt modelId="{6FCB5B09-B501-421D-BA6B-6AC4963F90A2}" type="parTrans" cxnId="{5E230947-C04F-4329-AD2A-8A9E917A984C}">
      <dgm:prSet/>
      <dgm:spPr/>
      <dgm:t>
        <a:bodyPr/>
        <a:lstStyle/>
        <a:p>
          <a:endParaRPr lang="en-US"/>
        </a:p>
      </dgm:t>
    </dgm:pt>
    <dgm:pt modelId="{1C0B3326-2D07-430E-B933-A11B6D27F243}" type="sibTrans" cxnId="{5E230947-C04F-4329-AD2A-8A9E917A984C}">
      <dgm:prSet/>
      <dgm:spPr/>
      <dgm:t>
        <a:bodyPr/>
        <a:lstStyle/>
        <a:p>
          <a:endParaRPr lang="en-US"/>
        </a:p>
      </dgm:t>
    </dgm:pt>
    <dgm:pt modelId="{BA36FD6A-8083-4667-951C-FA4284BD4F05}">
      <dgm:prSet phldrT="[Text]"/>
      <dgm:spPr/>
      <dgm:t>
        <a:bodyPr/>
        <a:lstStyle/>
        <a:p>
          <a:r>
            <a:rPr lang="en-GB" dirty="0"/>
            <a:t>Why Agile?</a:t>
          </a:r>
          <a:endParaRPr lang="en-US" dirty="0"/>
        </a:p>
      </dgm:t>
    </dgm:pt>
    <dgm:pt modelId="{90893D90-6D71-453D-B485-52C284D10FA3}" type="parTrans" cxnId="{E9B0F75F-4184-4741-982D-88DA4F235048}">
      <dgm:prSet/>
      <dgm:spPr/>
      <dgm:t>
        <a:bodyPr/>
        <a:lstStyle/>
        <a:p>
          <a:endParaRPr lang="en-US"/>
        </a:p>
      </dgm:t>
    </dgm:pt>
    <dgm:pt modelId="{E5055AF1-46A7-4D9F-A0D4-8E4604D78EB5}" type="sibTrans" cxnId="{E9B0F75F-4184-4741-982D-88DA4F235048}">
      <dgm:prSet/>
      <dgm:spPr/>
      <dgm:t>
        <a:bodyPr/>
        <a:lstStyle/>
        <a:p>
          <a:endParaRPr lang="en-US"/>
        </a:p>
      </dgm:t>
    </dgm:pt>
    <dgm:pt modelId="{7BF548B5-BB76-45CF-AD96-0EA83F29C954}" type="pres">
      <dgm:prSet presAssocID="{DAE8ED93-9D84-4728-95A6-BAB7AFD7ACEB}" presName="Name0" presStyleCnt="0">
        <dgm:presLayoutVars>
          <dgm:chMax val="1"/>
          <dgm:dir/>
          <dgm:animLvl val="ctr"/>
          <dgm:resizeHandles val="exact"/>
        </dgm:presLayoutVars>
      </dgm:prSet>
      <dgm:spPr/>
    </dgm:pt>
    <dgm:pt modelId="{8F22F3AC-5622-4BEE-8E38-E079981C1147}" type="pres">
      <dgm:prSet presAssocID="{BA36FD6A-8083-4667-951C-FA4284BD4F05}" presName="centerShape" presStyleLbl="node0" presStyleIdx="0" presStyleCnt="1"/>
      <dgm:spPr/>
    </dgm:pt>
    <dgm:pt modelId="{88A19C19-8582-4B0B-86B4-AEA20726AE85}" type="pres">
      <dgm:prSet presAssocID="{DE9AE5C2-D955-4B02-9835-DCC4D843DCC4}" presName="node" presStyleLbl="node1" presStyleIdx="0" presStyleCnt="4">
        <dgm:presLayoutVars>
          <dgm:bulletEnabled val="1"/>
        </dgm:presLayoutVars>
      </dgm:prSet>
      <dgm:spPr/>
    </dgm:pt>
    <dgm:pt modelId="{E9A57D49-A1FF-4C5F-A1E2-47CC9D401E46}" type="pres">
      <dgm:prSet presAssocID="{DE9AE5C2-D955-4B02-9835-DCC4D843DCC4}" presName="dummy" presStyleCnt="0"/>
      <dgm:spPr/>
    </dgm:pt>
    <dgm:pt modelId="{DA275F71-0178-4D26-97D7-D9AB38662270}" type="pres">
      <dgm:prSet presAssocID="{AC6C3746-D774-46C3-BAF0-769FC1B28308}" presName="sibTrans" presStyleLbl="sibTrans2D1" presStyleIdx="0" presStyleCnt="4"/>
      <dgm:spPr/>
    </dgm:pt>
    <dgm:pt modelId="{A29BA266-9737-4A62-BF69-9366F589A59F}" type="pres">
      <dgm:prSet presAssocID="{483A7986-CFD2-4284-9CAF-D58C8CA90523}" presName="node" presStyleLbl="node1" presStyleIdx="1" presStyleCnt="4">
        <dgm:presLayoutVars>
          <dgm:bulletEnabled val="1"/>
        </dgm:presLayoutVars>
      </dgm:prSet>
      <dgm:spPr/>
    </dgm:pt>
    <dgm:pt modelId="{734CBE91-F98A-44CA-AC65-6893D258689B}" type="pres">
      <dgm:prSet presAssocID="{483A7986-CFD2-4284-9CAF-D58C8CA90523}" presName="dummy" presStyleCnt="0"/>
      <dgm:spPr/>
    </dgm:pt>
    <dgm:pt modelId="{DECA01BF-B60C-4B13-AC3B-C0555187DF0E}" type="pres">
      <dgm:prSet presAssocID="{C00CB0C6-50E3-4215-A0A8-8336C77AED4C}" presName="sibTrans" presStyleLbl="sibTrans2D1" presStyleIdx="1" presStyleCnt="4"/>
      <dgm:spPr/>
    </dgm:pt>
    <dgm:pt modelId="{B896FF8D-B126-4B08-813A-B777CA51C7EE}" type="pres">
      <dgm:prSet presAssocID="{7482E7F9-E8B5-44E6-972E-E8FF3B2A31EB}" presName="node" presStyleLbl="node1" presStyleIdx="2" presStyleCnt="4">
        <dgm:presLayoutVars>
          <dgm:bulletEnabled val="1"/>
        </dgm:presLayoutVars>
      </dgm:prSet>
      <dgm:spPr/>
    </dgm:pt>
    <dgm:pt modelId="{9093880A-8F09-4AF9-99B5-2ACC4E290D11}" type="pres">
      <dgm:prSet presAssocID="{7482E7F9-E8B5-44E6-972E-E8FF3B2A31EB}" presName="dummy" presStyleCnt="0"/>
      <dgm:spPr/>
    </dgm:pt>
    <dgm:pt modelId="{3697333B-92EF-4C66-B081-5A3B246FF418}" type="pres">
      <dgm:prSet presAssocID="{1C0B3326-2D07-430E-B933-A11B6D27F243}" presName="sibTrans" presStyleLbl="sibTrans2D1" presStyleIdx="2" presStyleCnt="4"/>
      <dgm:spPr/>
    </dgm:pt>
    <dgm:pt modelId="{9EFF83EF-D2B2-4FD2-9906-E7CAE2F68EA7}" type="pres">
      <dgm:prSet presAssocID="{6F54DDA5-BFD8-4CCB-84D2-02998ED69FCF}" presName="node" presStyleLbl="node1" presStyleIdx="3" presStyleCnt="4">
        <dgm:presLayoutVars>
          <dgm:bulletEnabled val="1"/>
        </dgm:presLayoutVars>
      </dgm:prSet>
      <dgm:spPr/>
    </dgm:pt>
    <dgm:pt modelId="{B2454BB5-CE53-42DC-AE52-8C9AAF82B1E8}" type="pres">
      <dgm:prSet presAssocID="{6F54DDA5-BFD8-4CCB-84D2-02998ED69FCF}" presName="dummy" presStyleCnt="0"/>
      <dgm:spPr/>
    </dgm:pt>
    <dgm:pt modelId="{9A851A4E-3A5B-4897-8E22-DE1466E36136}" type="pres">
      <dgm:prSet presAssocID="{783380CE-2D8A-4009-8EB3-6DCC96080C67}" presName="sibTrans" presStyleLbl="sibTrans2D1" presStyleIdx="3" presStyleCnt="4"/>
      <dgm:spPr/>
    </dgm:pt>
  </dgm:ptLst>
  <dgm:cxnLst>
    <dgm:cxn modelId="{BBDDF019-2A9B-48D9-BB18-3C7DAA5028DF}" srcId="{BA36FD6A-8083-4667-951C-FA4284BD4F05}" destId="{DE9AE5C2-D955-4B02-9835-DCC4D843DCC4}" srcOrd="0" destOrd="0" parTransId="{58B8AE46-C09B-4FC2-81C5-D3343F526A05}" sibTransId="{AC6C3746-D774-46C3-BAF0-769FC1B28308}"/>
    <dgm:cxn modelId="{2AD48F1C-2A37-4562-AE5A-26A985574A79}" srcId="{BA36FD6A-8083-4667-951C-FA4284BD4F05}" destId="{6F54DDA5-BFD8-4CCB-84D2-02998ED69FCF}" srcOrd="3" destOrd="0" parTransId="{26351F54-0D4E-4E14-8DA2-6D791CEBFA06}" sibTransId="{783380CE-2D8A-4009-8EB3-6DCC96080C67}"/>
    <dgm:cxn modelId="{0FA1881D-D6A1-4C2E-BEB5-AF99CBE982B4}" type="presOf" srcId="{1C0B3326-2D07-430E-B933-A11B6D27F243}" destId="{3697333B-92EF-4C66-B081-5A3B246FF418}" srcOrd="0" destOrd="0" presId="urn:microsoft.com/office/officeart/2005/8/layout/radial6"/>
    <dgm:cxn modelId="{1965AC26-4E0A-4EAD-B2D7-EC96334B5696}" type="presOf" srcId="{BA36FD6A-8083-4667-951C-FA4284BD4F05}" destId="{8F22F3AC-5622-4BEE-8E38-E079981C1147}" srcOrd="0" destOrd="0" presId="urn:microsoft.com/office/officeart/2005/8/layout/radial6"/>
    <dgm:cxn modelId="{DAA7E13C-EAA3-4A00-AB1D-BA3A6014DCE0}" type="presOf" srcId="{7482E7F9-E8B5-44E6-972E-E8FF3B2A31EB}" destId="{B896FF8D-B126-4B08-813A-B777CA51C7EE}" srcOrd="0" destOrd="0" presId="urn:microsoft.com/office/officeart/2005/8/layout/radial6"/>
    <dgm:cxn modelId="{5E230947-C04F-4329-AD2A-8A9E917A984C}" srcId="{BA36FD6A-8083-4667-951C-FA4284BD4F05}" destId="{7482E7F9-E8B5-44E6-972E-E8FF3B2A31EB}" srcOrd="2" destOrd="0" parTransId="{6FCB5B09-B501-421D-BA6B-6AC4963F90A2}" sibTransId="{1C0B3326-2D07-430E-B933-A11B6D27F243}"/>
    <dgm:cxn modelId="{63503953-16B8-461A-82FE-93C75D993F99}" type="presOf" srcId="{AC6C3746-D774-46C3-BAF0-769FC1B28308}" destId="{DA275F71-0178-4D26-97D7-D9AB38662270}" srcOrd="0" destOrd="0" presId="urn:microsoft.com/office/officeart/2005/8/layout/radial6"/>
    <dgm:cxn modelId="{E9B0F75F-4184-4741-982D-88DA4F235048}" srcId="{DAE8ED93-9D84-4728-95A6-BAB7AFD7ACEB}" destId="{BA36FD6A-8083-4667-951C-FA4284BD4F05}" srcOrd="0" destOrd="0" parTransId="{90893D90-6D71-453D-B485-52C284D10FA3}" sibTransId="{E5055AF1-46A7-4D9F-A0D4-8E4604D78EB5}"/>
    <dgm:cxn modelId="{C6EA586C-5616-4A5E-B523-FB0D1E3E6852}" type="presOf" srcId="{6F54DDA5-BFD8-4CCB-84D2-02998ED69FCF}" destId="{9EFF83EF-D2B2-4FD2-9906-E7CAE2F68EA7}" srcOrd="0" destOrd="0" presId="urn:microsoft.com/office/officeart/2005/8/layout/radial6"/>
    <dgm:cxn modelId="{CB0FE193-BD96-4080-8965-F68968583B9A}" type="presOf" srcId="{C00CB0C6-50E3-4215-A0A8-8336C77AED4C}" destId="{DECA01BF-B60C-4B13-AC3B-C0555187DF0E}" srcOrd="0" destOrd="0" presId="urn:microsoft.com/office/officeart/2005/8/layout/radial6"/>
    <dgm:cxn modelId="{DA8941AF-D29A-4D4F-8B36-752BB82659CB}" type="presOf" srcId="{DE9AE5C2-D955-4B02-9835-DCC4D843DCC4}" destId="{88A19C19-8582-4B0B-86B4-AEA20726AE85}" srcOrd="0" destOrd="0" presId="urn:microsoft.com/office/officeart/2005/8/layout/radial6"/>
    <dgm:cxn modelId="{7D7D76D9-BB88-43F7-90D0-7AF6033006AB}" type="presOf" srcId="{DAE8ED93-9D84-4728-95A6-BAB7AFD7ACEB}" destId="{7BF548B5-BB76-45CF-AD96-0EA83F29C954}" srcOrd="0" destOrd="0" presId="urn:microsoft.com/office/officeart/2005/8/layout/radial6"/>
    <dgm:cxn modelId="{5E4FF4ED-066A-443C-9275-63CBA6357C4B}" srcId="{BA36FD6A-8083-4667-951C-FA4284BD4F05}" destId="{483A7986-CFD2-4284-9CAF-D58C8CA90523}" srcOrd="1" destOrd="0" parTransId="{3A1B286F-6816-4A53-8D35-C734E9F85D8D}" sibTransId="{C00CB0C6-50E3-4215-A0A8-8336C77AED4C}"/>
    <dgm:cxn modelId="{6E13BBEE-4A3C-4BE5-ABDF-81E798530E03}" type="presOf" srcId="{483A7986-CFD2-4284-9CAF-D58C8CA90523}" destId="{A29BA266-9737-4A62-BF69-9366F589A59F}" srcOrd="0" destOrd="0" presId="urn:microsoft.com/office/officeart/2005/8/layout/radial6"/>
    <dgm:cxn modelId="{E98CBBF7-FDD4-4BE6-8781-08F26D4EF26C}" type="presOf" srcId="{783380CE-2D8A-4009-8EB3-6DCC96080C67}" destId="{9A851A4E-3A5B-4897-8E22-DE1466E36136}" srcOrd="0" destOrd="0" presId="urn:microsoft.com/office/officeart/2005/8/layout/radial6"/>
    <dgm:cxn modelId="{89369541-7554-4DE2-ACE2-776B5F6F4AE3}" type="presParOf" srcId="{7BF548B5-BB76-45CF-AD96-0EA83F29C954}" destId="{8F22F3AC-5622-4BEE-8E38-E079981C1147}" srcOrd="0" destOrd="0" presId="urn:microsoft.com/office/officeart/2005/8/layout/radial6"/>
    <dgm:cxn modelId="{10747B13-6F2E-4C90-8635-191D92101866}" type="presParOf" srcId="{7BF548B5-BB76-45CF-AD96-0EA83F29C954}" destId="{88A19C19-8582-4B0B-86B4-AEA20726AE85}" srcOrd="1" destOrd="0" presId="urn:microsoft.com/office/officeart/2005/8/layout/radial6"/>
    <dgm:cxn modelId="{5FD2323B-C74F-4EFA-B8F3-88681E258C66}" type="presParOf" srcId="{7BF548B5-BB76-45CF-AD96-0EA83F29C954}" destId="{E9A57D49-A1FF-4C5F-A1E2-47CC9D401E46}" srcOrd="2" destOrd="0" presId="urn:microsoft.com/office/officeart/2005/8/layout/radial6"/>
    <dgm:cxn modelId="{91AD5C2E-631D-40A2-8DD4-C5E389CEA321}" type="presParOf" srcId="{7BF548B5-BB76-45CF-AD96-0EA83F29C954}" destId="{DA275F71-0178-4D26-97D7-D9AB38662270}" srcOrd="3" destOrd="0" presId="urn:microsoft.com/office/officeart/2005/8/layout/radial6"/>
    <dgm:cxn modelId="{762D3665-EF29-4992-8798-6BA2C95D6672}" type="presParOf" srcId="{7BF548B5-BB76-45CF-AD96-0EA83F29C954}" destId="{A29BA266-9737-4A62-BF69-9366F589A59F}" srcOrd="4" destOrd="0" presId="urn:microsoft.com/office/officeart/2005/8/layout/radial6"/>
    <dgm:cxn modelId="{CB42C8FE-366C-4EB7-B66E-FC693432528A}" type="presParOf" srcId="{7BF548B5-BB76-45CF-AD96-0EA83F29C954}" destId="{734CBE91-F98A-44CA-AC65-6893D258689B}" srcOrd="5" destOrd="0" presId="urn:microsoft.com/office/officeart/2005/8/layout/radial6"/>
    <dgm:cxn modelId="{C4A61E0C-433D-4470-8E17-85BEF59AD7A3}" type="presParOf" srcId="{7BF548B5-BB76-45CF-AD96-0EA83F29C954}" destId="{DECA01BF-B60C-4B13-AC3B-C0555187DF0E}" srcOrd="6" destOrd="0" presId="urn:microsoft.com/office/officeart/2005/8/layout/radial6"/>
    <dgm:cxn modelId="{25CA4A0C-12A7-40BE-A13E-FC4B9A576B33}" type="presParOf" srcId="{7BF548B5-BB76-45CF-AD96-0EA83F29C954}" destId="{B896FF8D-B126-4B08-813A-B777CA51C7EE}" srcOrd="7" destOrd="0" presId="urn:microsoft.com/office/officeart/2005/8/layout/radial6"/>
    <dgm:cxn modelId="{3148704C-1A50-461E-AF63-40793931F243}" type="presParOf" srcId="{7BF548B5-BB76-45CF-AD96-0EA83F29C954}" destId="{9093880A-8F09-4AF9-99B5-2ACC4E290D11}" srcOrd="8" destOrd="0" presId="urn:microsoft.com/office/officeart/2005/8/layout/radial6"/>
    <dgm:cxn modelId="{0307A4A8-F35B-4E1A-A9E3-C77A0389DDA3}" type="presParOf" srcId="{7BF548B5-BB76-45CF-AD96-0EA83F29C954}" destId="{3697333B-92EF-4C66-B081-5A3B246FF418}" srcOrd="9" destOrd="0" presId="urn:microsoft.com/office/officeart/2005/8/layout/radial6"/>
    <dgm:cxn modelId="{2D6665C1-C8EC-4DD8-A937-8972CBD21282}" type="presParOf" srcId="{7BF548B5-BB76-45CF-AD96-0EA83F29C954}" destId="{9EFF83EF-D2B2-4FD2-9906-E7CAE2F68EA7}" srcOrd="10" destOrd="0" presId="urn:microsoft.com/office/officeart/2005/8/layout/radial6"/>
    <dgm:cxn modelId="{7265AFEB-3738-4B4C-AA5B-E1313F82AE4D}" type="presParOf" srcId="{7BF548B5-BB76-45CF-AD96-0EA83F29C954}" destId="{B2454BB5-CE53-42DC-AE52-8C9AAF82B1E8}" srcOrd="11" destOrd="0" presId="urn:microsoft.com/office/officeart/2005/8/layout/radial6"/>
    <dgm:cxn modelId="{5F55971A-3654-49ED-8237-C6F730BD1EC5}" type="presParOf" srcId="{7BF548B5-BB76-45CF-AD96-0EA83F29C954}" destId="{9A851A4E-3A5B-4897-8E22-DE1466E36136}" srcOrd="12" destOrd="0" presId="urn:microsoft.com/office/officeart/2005/8/layout/radial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63A2762-A61D-410F-80AF-B78DDF329C8C}" type="doc">
      <dgm:prSet loTypeId="urn:microsoft.com/office/officeart/2005/8/layout/default" loCatId="list" qsTypeId="urn:microsoft.com/office/officeart/2005/8/quickstyle/simple1" qsCatId="simple" csTypeId="urn:microsoft.com/office/officeart/2005/8/colors/colorful2" csCatId="colorful" phldr="0"/>
      <dgm:spPr/>
      <dgm:t>
        <a:bodyPr/>
        <a:lstStyle/>
        <a:p>
          <a:endParaRPr lang="en-US"/>
        </a:p>
      </dgm:t>
    </dgm:pt>
    <dgm:pt modelId="{F9DB7295-CF89-44EF-8492-872D20C61F90}">
      <dgm:prSet phldrT="[Text]" phldr="1"/>
      <dgm:spPr/>
      <dgm:t>
        <a:bodyPr/>
        <a:lstStyle/>
        <a:p>
          <a:endParaRPr lang="en-US"/>
        </a:p>
      </dgm:t>
    </dgm:pt>
    <dgm:pt modelId="{41C9BD40-B892-439F-BEC7-752C84F4515F}" type="parTrans" cxnId="{38CCA093-3722-44A5-AE86-0BB16AE42778}">
      <dgm:prSet/>
      <dgm:spPr/>
      <dgm:t>
        <a:bodyPr/>
        <a:lstStyle/>
        <a:p>
          <a:endParaRPr lang="en-US"/>
        </a:p>
      </dgm:t>
    </dgm:pt>
    <dgm:pt modelId="{50606223-C1CF-432D-94BC-8E5098F65C2B}" type="sibTrans" cxnId="{38CCA093-3722-44A5-AE86-0BB16AE42778}">
      <dgm:prSet/>
      <dgm:spPr/>
      <dgm:t>
        <a:bodyPr/>
        <a:lstStyle/>
        <a:p>
          <a:endParaRPr lang="en-US"/>
        </a:p>
      </dgm:t>
    </dgm:pt>
    <dgm:pt modelId="{BDBCC254-2D95-49F7-9876-BE8FE3975736}">
      <dgm:prSet phldrT="[Text]" phldr="1"/>
      <dgm:spPr/>
      <dgm:t>
        <a:bodyPr/>
        <a:lstStyle/>
        <a:p>
          <a:endParaRPr lang="en-US"/>
        </a:p>
      </dgm:t>
    </dgm:pt>
    <dgm:pt modelId="{4331057E-3C0B-43BB-BE6A-44B3733819FD}" type="parTrans" cxnId="{1B031C16-6755-4992-9E7D-5C5E85472C30}">
      <dgm:prSet/>
      <dgm:spPr/>
      <dgm:t>
        <a:bodyPr/>
        <a:lstStyle/>
        <a:p>
          <a:endParaRPr lang="en-US"/>
        </a:p>
      </dgm:t>
    </dgm:pt>
    <dgm:pt modelId="{D29F7428-9B33-4A61-8BBD-FFAD3E64F55F}" type="sibTrans" cxnId="{1B031C16-6755-4992-9E7D-5C5E85472C30}">
      <dgm:prSet/>
      <dgm:spPr/>
      <dgm:t>
        <a:bodyPr/>
        <a:lstStyle/>
        <a:p>
          <a:endParaRPr lang="en-US"/>
        </a:p>
      </dgm:t>
    </dgm:pt>
    <dgm:pt modelId="{4BF40B84-CC66-439F-86CF-F4A253A8DD68}">
      <dgm:prSet phldrT="[Text]" phldr="1"/>
      <dgm:spPr/>
      <dgm:t>
        <a:bodyPr/>
        <a:lstStyle/>
        <a:p>
          <a:endParaRPr lang="en-US"/>
        </a:p>
      </dgm:t>
    </dgm:pt>
    <dgm:pt modelId="{63D20B12-D565-4D80-8644-36A7925148D6}" type="parTrans" cxnId="{31006B1E-C35C-4590-980C-858CF1E2FBB8}">
      <dgm:prSet/>
      <dgm:spPr/>
      <dgm:t>
        <a:bodyPr/>
        <a:lstStyle/>
        <a:p>
          <a:endParaRPr lang="en-US"/>
        </a:p>
      </dgm:t>
    </dgm:pt>
    <dgm:pt modelId="{A3FF9F47-6C82-4977-A099-69C1B7887C7C}" type="sibTrans" cxnId="{31006B1E-C35C-4590-980C-858CF1E2FBB8}">
      <dgm:prSet/>
      <dgm:spPr/>
      <dgm:t>
        <a:bodyPr/>
        <a:lstStyle/>
        <a:p>
          <a:endParaRPr lang="en-US"/>
        </a:p>
      </dgm:t>
    </dgm:pt>
    <dgm:pt modelId="{3619EC25-C5FD-46E0-AD26-F6D62FC3A8A2}">
      <dgm:prSet phldrT="[Text]" phldr="1"/>
      <dgm:spPr/>
      <dgm:t>
        <a:bodyPr/>
        <a:lstStyle/>
        <a:p>
          <a:endParaRPr lang="en-US"/>
        </a:p>
      </dgm:t>
    </dgm:pt>
    <dgm:pt modelId="{825B239E-18A8-432D-9303-E2A293DE27A3}" type="parTrans" cxnId="{5C90DD8C-44F6-4E3C-8CF9-0344AF801C0F}">
      <dgm:prSet/>
      <dgm:spPr/>
      <dgm:t>
        <a:bodyPr/>
        <a:lstStyle/>
        <a:p>
          <a:endParaRPr lang="en-US"/>
        </a:p>
      </dgm:t>
    </dgm:pt>
    <dgm:pt modelId="{EB99E821-5DD9-451A-B946-E77378FFB4D9}" type="sibTrans" cxnId="{5C90DD8C-44F6-4E3C-8CF9-0344AF801C0F}">
      <dgm:prSet/>
      <dgm:spPr/>
      <dgm:t>
        <a:bodyPr/>
        <a:lstStyle/>
        <a:p>
          <a:endParaRPr lang="en-US"/>
        </a:p>
      </dgm:t>
    </dgm:pt>
    <dgm:pt modelId="{C7D36E84-4E6F-46A0-B24D-F217AEC9AEEB}">
      <dgm:prSet phldrT="[Text]" phldr="1"/>
      <dgm:spPr/>
      <dgm:t>
        <a:bodyPr/>
        <a:lstStyle/>
        <a:p>
          <a:endParaRPr lang="en-US"/>
        </a:p>
      </dgm:t>
    </dgm:pt>
    <dgm:pt modelId="{1D527DE2-0AF3-4EDF-8DEB-8BC879F66E7C}" type="parTrans" cxnId="{E8C29AAB-9737-4CB4-9D44-8B430B46C32B}">
      <dgm:prSet/>
      <dgm:spPr/>
      <dgm:t>
        <a:bodyPr/>
        <a:lstStyle/>
        <a:p>
          <a:endParaRPr lang="en-US"/>
        </a:p>
      </dgm:t>
    </dgm:pt>
    <dgm:pt modelId="{36E482C8-71A0-4F13-9A46-3F6CCC4778E4}" type="sibTrans" cxnId="{E8C29AAB-9737-4CB4-9D44-8B430B46C32B}">
      <dgm:prSet/>
      <dgm:spPr/>
      <dgm:t>
        <a:bodyPr/>
        <a:lstStyle/>
        <a:p>
          <a:endParaRPr lang="en-US"/>
        </a:p>
      </dgm:t>
    </dgm:pt>
    <dgm:pt modelId="{7A5493EC-A2E8-4288-8A6C-F0104DFE67F9}" type="pres">
      <dgm:prSet presAssocID="{663A2762-A61D-410F-80AF-B78DDF329C8C}" presName="diagram" presStyleCnt="0">
        <dgm:presLayoutVars>
          <dgm:dir/>
          <dgm:resizeHandles val="exact"/>
        </dgm:presLayoutVars>
      </dgm:prSet>
      <dgm:spPr/>
    </dgm:pt>
    <dgm:pt modelId="{7BCB16AC-0C00-4110-9587-E932DF5D8901}" type="pres">
      <dgm:prSet presAssocID="{F9DB7295-CF89-44EF-8492-872D20C61F90}" presName="node" presStyleLbl="node1" presStyleIdx="0" presStyleCnt="5">
        <dgm:presLayoutVars>
          <dgm:bulletEnabled val="1"/>
        </dgm:presLayoutVars>
      </dgm:prSet>
      <dgm:spPr/>
    </dgm:pt>
    <dgm:pt modelId="{3CF18783-6EA2-46F1-97A6-F15C65087CB1}" type="pres">
      <dgm:prSet presAssocID="{50606223-C1CF-432D-94BC-8E5098F65C2B}" presName="sibTrans" presStyleCnt="0"/>
      <dgm:spPr/>
    </dgm:pt>
    <dgm:pt modelId="{EB6E5B33-3AD4-404C-8A4B-A06CDB2B4E3F}" type="pres">
      <dgm:prSet presAssocID="{BDBCC254-2D95-49F7-9876-BE8FE3975736}" presName="node" presStyleLbl="node1" presStyleIdx="1" presStyleCnt="5">
        <dgm:presLayoutVars>
          <dgm:bulletEnabled val="1"/>
        </dgm:presLayoutVars>
      </dgm:prSet>
      <dgm:spPr/>
    </dgm:pt>
    <dgm:pt modelId="{8542DCFF-A114-4F12-9D83-B5B6A6D89DE3}" type="pres">
      <dgm:prSet presAssocID="{D29F7428-9B33-4A61-8BBD-FFAD3E64F55F}" presName="sibTrans" presStyleCnt="0"/>
      <dgm:spPr/>
    </dgm:pt>
    <dgm:pt modelId="{0E1C7BDC-DD39-410A-8592-40C03ED0A640}" type="pres">
      <dgm:prSet presAssocID="{4BF40B84-CC66-439F-86CF-F4A253A8DD68}" presName="node" presStyleLbl="node1" presStyleIdx="2" presStyleCnt="5">
        <dgm:presLayoutVars>
          <dgm:bulletEnabled val="1"/>
        </dgm:presLayoutVars>
      </dgm:prSet>
      <dgm:spPr/>
    </dgm:pt>
    <dgm:pt modelId="{C95496ED-2B37-41C8-9D09-439C9B59888C}" type="pres">
      <dgm:prSet presAssocID="{A3FF9F47-6C82-4977-A099-69C1B7887C7C}" presName="sibTrans" presStyleCnt="0"/>
      <dgm:spPr/>
    </dgm:pt>
    <dgm:pt modelId="{3A3054E1-E043-4DB2-B2EF-4BE900E6B337}" type="pres">
      <dgm:prSet presAssocID="{3619EC25-C5FD-46E0-AD26-F6D62FC3A8A2}" presName="node" presStyleLbl="node1" presStyleIdx="3" presStyleCnt="5">
        <dgm:presLayoutVars>
          <dgm:bulletEnabled val="1"/>
        </dgm:presLayoutVars>
      </dgm:prSet>
      <dgm:spPr/>
    </dgm:pt>
    <dgm:pt modelId="{F5E5E87E-DD85-43AB-BEA5-7C015E721469}" type="pres">
      <dgm:prSet presAssocID="{EB99E821-5DD9-451A-B946-E77378FFB4D9}" presName="sibTrans" presStyleCnt="0"/>
      <dgm:spPr/>
    </dgm:pt>
    <dgm:pt modelId="{E8481C68-4961-4539-AEF4-954E766E8D07}" type="pres">
      <dgm:prSet presAssocID="{C7D36E84-4E6F-46A0-B24D-F217AEC9AEEB}" presName="node" presStyleLbl="node1" presStyleIdx="4" presStyleCnt="5">
        <dgm:presLayoutVars>
          <dgm:bulletEnabled val="1"/>
        </dgm:presLayoutVars>
      </dgm:prSet>
      <dgm:spPr/>
    </dgm:pt>
  </dgm:ptLst>
  <dgm:cxnLst>
    <dgm:cxn modelId="{36466202-4E71-455D-94D3-E6119111E0B9}" type="presOf" srcId="{BDBCC254-2D95-49F7-9876-BE8FE3975736}" destId="{EB6E5B33-3AD4-404C-8A4B-A06CDB2B4E3F}" srcOrd="0" destOrd="0" presId="urn:microsoft.com/office/officeart/2005/8/layout/default"/>
    <dgm:cxn modelId="{29295610-006E-459B-A8C9-CD3374C557D1}" type="presOf" srcId="{C7D36E84-4E6F-46A0-B24D-F217AEC9AEEB}" destId="{E8481C68-4961-4539-AEF4-954E766E8D07}" srcOrd="0" destOrd="0" presId="urn:microsoft.com/office/officeart/2005/8/layout/default"/>
    <dgm:cxn modelId="{1B031C16-6755-4992-9E7D-5C5E85472C30}" srcId="{663A2762-A61D-410F-80AF-B78DDF329C8C}" destId="{BDBCC254-2D95-49F7-9876-BE8FE3975736}" srcOrd="1" destOrd="0" parTransId="{4331057E-3C0B-43BB-BE6A-44B3733819FD}" sibTransId="{D29F7428-9B33-4A61-8BBD-FFAD3E64F55F}"/>
    <dgm:cxn modelId="{31006B1E-C35C-4590-980C-858CF1E2FBB8}" srcId="{663A2762-A61D-410F-80AF-B78DDF329C8C}" destId="{4BF40B84-CC66-439F-86CF-F4A253A8DD68}" srcOrd="2" destOrd="0" parTransId="{63D20B12-D565-4D80-8644-36A7925148D6}" sibTransId="{A3FF9F47-6C82-4977-A099-69C1B7887C7C}"/>
    <dgm:cxn modelId="{8A608B69-6FC5-4359-B271-57CB6C2CB23C}" type="presOf" srcId="{4BF40B84-CC66-439F-86CF-F4A253A8DD68}" destId="{0E1C7BDC-DD39-410A-8592-40C03ED0A640}" srcOrd="0" destOrd="0" presId="urn:microsoft.com/office/officeart/2005/8/layout/default"/>
    <dgm:cxn modelId="{B4C35389-A4E0-40D2-8112-FB215F8E99B6}" type="presOf" srcId="{F9DB7295-CF89-44EF-8492-872D20C61F90}" destId="{7BCB16AC-0C00-4110-9587-E932DF5D8901}" srcOrd="0" destOrd="0" presId="urn:microsoft.com/office/officeart/2005/8/layout/default"/>
    <dgm:cxn modelId="{5C90DD8C-44F6-4E3C-8CF9-0344AF801C0F}" srcId="{663A2762-A61D-410F-80AF-B78DDF329C8C}" destId="{3619EC25-C5FD-46E0-AD26-F6D62FC3A8A2}" srcOrd="3" destOrd="0" parTransId="{825B239E-18A8-432D-9303-E2A293DE27A3}" sibTransId="{EB99E821-5DD9-451A-B946-E77378FFB4D9}"/>
    <dgm:cxn modelId="{38CCA093-3722-44A5-AE86-0BB16AE42778}" srcId="{663A2762-A61D-410F-80AF-B78DDF329C8C}" destId="{F9DB7295-CF89-44EF-8492-872D20C61F90}" srcOrd="0" destOrd="0" parTransId="{41C9BD40-B892-439F-BEC7-752C84F4515F}" sibTransId="{50606223-C1CF-432D-94BC-8E5098F65C2B}"/>
    <dgm:cxn modelId="{E8C29AAB-9737-4CB4-9D44-8B430B46C32B}" srcId="{663A2762-A61D-410F-80AF-B78DDF329C8C}" destId="{C7D36E84-4E6F-46A0-B24D-F217AEC9AEEB}" srcOrd="4" destOrd="0" parTransId="{1D527DE2-0AF3-4EDF-8DEB-8BC879F66E7C}" sibTransId="{36E482C8-71A0-4F13-9A46-3F6CCC4778E4}"/>
    <dgm:cxn modelId="{7B7A57B3-39C3-42C1-B9FB-9A9628269D40}" type="presOf" srcId="{3619EC25-C5FD-46E0-AD26-F6D62FC3A8A2}" destId="{3A3054E1-E043-4DB2-B2EF-4BE900E6B337}" srcOrd="0" destOrd="0" presId="urn:microsoft.com/office/officeart/2005/8/layout/default"/>
    <dgm:cxn modelId="{4A3113C2-C396-4667-9F53-8C443C1A6E80}" type="presOf" srcId="{663A2762-A61D-410F-80AF-B78DDF329C8C}" destId="{7A5493EC-A2E8-4288-8A6C-F0104DFE67F9}" srcOrd="0" destOrd="0" presId="urn:microsoft.com/office/officeart/2005/8/layout/default"/>
    <dgm:cxn modelId="{74960F25-B2F9-46C4-9363-7BA7D2E213C7}" type="presParOf" srcId="{7A5493EC-A2E8-4288-8A6C-F0104DFE67F9}" destId="{7BCB16AC-0C00-4110-9587-E932DF5D8901}" srcOrd="0" destOrd="0" presId="urn:microsoft.com/office/officeart/2005/8/layout/default"/>
    <dgm:cxn modelId="{9B32A500-8285-410E-AB74-CB52F6F3FF73}" type="presParOf" srcId="{7A5493EC-A2E8-4288-8A6C-F0104DFE67F9}" destId="{3CF18783-6EA2-46F1-97A6-F15C65087CB1}" srcOrd="1" destOrd="0" presId="urn:microsoft.com/office/officeart/2005/8/layout/default"/>
    <dgm:cxn modelId="{C8ED4274-4630-4055-8A07-BA02F8FD5AAF}" type="presParOf" srcId="{7A5493EC-A2E8-4288-8A6C-F0104DFE67F9}" destId="{EB6E5B33-3AD4-404C-8A4B-A06CDB2B4E3F}" srcOrd="2" destOrd="0" presId="urn:microsoft.com/office/officeart/2005/8/layout/default"/>
    <dgm:cxn modelId="{0B8E443D-51EA-4B3F-A353-D07AAD8BE706}" type="presParOf" srcId="{7A5493EC-A2E8-4288-8A6C-F0104DFE67F9}" destId="{8542DCFF-A114-4F12-9D83-B5B6A6D89DE3}" srcOrd="3" destOrd="0" presId="urn:microsoft.com/office/officeart/2005/8/layout/default"/>
    <dgm:cxn modelId="{EC5B317B-FB7A-4FB1-B60B-7682F3348E57}" type="presParOf" srcId="{7A5493EC-A2E8-4288-8A6C-F0104DFE67F9}" destId="{0E1C7BDC-DD39-410A-8592-40C03ED0A640}" srcOrd="4" destOrd="0" presId="urn:microsoft.com/office/officeart/2005/8/layout/default"/>
    <dgm:cxn modelId="{55843752-8A68-4DC2-9A55-785E71F267A0}" type="presParOf" srcId="{7A5493EC-A2E8-4288-8A6C-F0104DFE67F9}" destId="{C95496ED-2B37-41C8-9D09-439C9B59888C}" srcOrd="5" destOrd="0" presId="urn:microsoft.com/office/officeart/2005/8/layout/default"/>
    <dgm:cxn modelId="{358A339B-6960-407B-A213-9276F15A9B60}" type="presParOf" srcId="{7A5493EC-A2E8-4288-8A6C-F0104DFE67F9}" destId="{3A3054E1-E043-4DB2-B2EF-4BE900E6B337}" srcOrd="6" destOrd="0" presId="urn:microsoft.com/office/officeart/2005/8/layout/default"/>
    <dgm:cxn modelId="{68ED494E-A134-484F-94ED-9DFB81F1FCB4}" type="presParOf" srcId="{7A5493EC-A2E8-4288-8A6C-F0104DFE67F9}" destId="{F5E5E87E-DD85-43AB-BEA5-7C015E721469}" srcOrd="7" destOrd="0" presId="urn:microsoft.com/office/officeart/2005/8/layout/default"/>
    <dgm:cxn modelId="{5E660900-40CA-4200-8C23-6198623FBE6D}" type="presParOf" srcId="{7A5493EC-A2E8-4288-8A6C-F0104DFE67F9}" destId="{E8481C68-4961-4539-AEF4-954E766E8D07}" srcOrd="8"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63A2762-A61D-410F-80AF-B78DDF329C8C}" type="doc">
      <dgm:prSet loTypeId="urn:microsoft.com/office/officeart/2005/8/layout/default" loCatId="list" qsTypeId="urn:microsoft.com/office/officeart/2005/8/quickstyle/simple1" qsCatId="simple" csTypeId="urn:microsoft.com/office/officeart/2005/8/colors/colorful2" csCatId="colorful" phldr="0"/>
      <dgm:spPr/>
      <dgm:t>
        <a:bodyPr/>
        <a:lstStyle/>
        <a:p>
          <a:endParaRPr lang="en-US"/>
        </a:p>
      </dgm:t>
    </dgm:pt>
    <dgm:pt modelId="{F9DB7295-CF89-44EF-8492-872D20C61F90}">
      <dgm:prSet phldrT="[Text]" phldr="1"/>
      <dgm:spPr/>
      <dgm:t>
        <a:bodyPr/>
        <a:lstStyle/>
        <a:p>
          <a:endParaRPr lang="en-US"/>
        </a:p>
      </dgm:t>
    </dgm:pt>
    <dgm:pt modelId="{41C9BD40-B892-439F-BEC7-752C84F4515F}" type="parTrans" cxnId="{38CCA093-3722-44A5-AE86-0BB16AE42778}">
      <dgm:prSet/>
      <dgm:spPr/>
      <dgm:t>
        <a:bodyPr/>
        <a:lstStyle/>
        <a:p>
          <a:endParaRPr lang="en-US"/>
        </a:p>
      </dgm:t>
    </dgm:pt>
    <dgm:pt modelId="{50606223-C1CF-432D-94BC-8E5098F65C2B}" type="sibTrans" cxnId="{38CCA093-3722-44A5-AE86-0BB16AE42778}">
      <dgm:prSet/>
      <dgm:spPr/>
      <dgm:t>
        <a:bodyPr/>
        <a:lstStyle/>
        <a:p>
          <a:endParaRPr lang="en-US"/>
        </a:p>
      </dgm:t>
    </dgm:pt>
    <dgm:pt modelId="{BDBCC254-2D95-49F7-9876-BE8FE3975736}">
      <dgm:prSet phldrT="[Text]" phldr="1"/>
      <dgm:spPr/>
      <dgm:t>
        <a:bodyPr/>
        <a:lstStyle/>
        <a:p>
          <a:endParaRPr lang="en-US"/>
        </a:p>
      </dgm:t>
    </dgm:pt>
    <dgm:pt modelId="{4331057E-3C0B-43BB-BE6A-44B3733819FD}" type="parTrans" cxnId="{1B031C16-6755-4992-9E7D-5C5E85472C30}">
      <dgm:prSet/>
      <dgm:spPr/>
      <dgm:t>
        <a:bodyPr/>
        <a:lstStyle/>
        <a:p>
          <a:endParaRPr lang="en-US"/>
        </a:p>
      </dgm:t>
    </dgm:pt>
    <dgm:pt modelId="{D29F7428-9B33-4A61-8BBD-FFAD3E64F55F}" type="sibTrans" cxnId="{1B031C16-6755-4992-9E7D-5C5E85472C30}">
      <dgm:prSet/>
      <dgm:spPr/>
      <dgm:t>
        <a:bodyPr/>
        <a:lstStyle/>
        <a:p>
          <a:endParaRPr lang="en-US"/>
        </a:p>
      </dgm:t>
    </dgm:pt>
    <dgm:pt modelId="{4BF40B84-CC66-439F-86CF-F4A253A8DD68}">
      <dgm:prSet phldrT="[Text]" phldr="1"/>
      <dgm:spPr/>
      <dgm:t>
        <a:bodyPr/>
        <a:lstStyle/>
        <a:p>
          <a:endParaRPr lang="en-US"/>
        </a:p>
      </dgm:t>
    </dgm:pt>
    <dgm:pt modelId="{63D20B12-D565-4D80-8644-36A7925148D6}" type="parTrans" cxnId="{31006B1E-C35C-4590-980C-858CF1E2FBB8}">
      <dgm:prSet/>
      <dgm:spPr/>
      <dgm:t>
        <a:bodyPr/>
        <a:lstStyle/>
        <a:p>
          <a:endParaRPr lang="en-US"/>
        </a:p>
      </dgm:t>
    </dgm:pt>
    <dgm:pt modelId="{A3FF9F47-6C82-4977-A099-69C1B7887C7C}" type="sibTrans" cxnId="{31006B1E-C35C-4590-980C-858CF1E2FBB8}">
      <dgm:prSet/>
      <dgm:spPr/>
      <dgm:t>
        <a:bodyPr/>
        <a:lstStyle/>
        <a:p>
          <a:endParaRPr lang="en-US"/>
        </a:p>
      </dgm:t>
    </dgm:pt>
    <dgm:pt modelId="{3619EC25-C5FD-46E0-AD26-F6D62FC3A8A2}">
      <dgm:prSet phldrT="[Text]" phldr="1"/>
      <dgm:spPr/>
      <dgm:t>
        <a:bodyPr/>
        <a:lstStyle/>
        <a:p>
          <a:endParaRPr lang="en-US"/>
        </a:p>
      </dgm:t>
    </dgm:pt>
    <dgm:pt modelId="{825B239E-18A8-432D-9303-E2A293DE27A3}" type="parTrans" cxnId="{5C90DD8C-44F6-4E3C-8CF9-0344AF801C0F}">
      <dgm:prSet/>
      <dgm:spPr/>
      <dgm:t>
        <a:bodyPr/>
        <a:lstStyle/>
        <a:p>
          <a:endParaRPr lang="en-US"/>
        </a:p>
      </dgm:t>
    </dgm:pt>
    <dgm:pt modelId="{EB99E821-5DD9-451A-B946-E77378FFB4D9}" type="sibTrans" cxnId="{5C90DD8C-44F6-4E3C-8CF9-0344AF801C0F}">
      <dgm:prSet/>
      <dgm:spPr/>
      <dgm:t>
        <a:bodyPr/>
        <a:lstStyle/>
        <a:p>
          <a:endParaRPr lang="en-US"/>
        </a:p>
      </dgm:t>
    </dgm:pt>
    <dgm:pt modelId="{C7D36E84-4E6F-46A0-B24D-F217AEC9AEEB}">
      <dgm:prSet phldrT="[Text]" phldr="1"/>
      <dgm:spPr/>
      <dgm:t>
        <a:bodyPr/>
        <a:lstStyle/>
        <a:p>
          <a:endParaRPr lang="en-US"/>
        </a:p>
      </dgm:t>
    </dgm:pt>
    <dgm:pt modelId="{1D527DE2-0AF3-4EDF-8DEB-8BC879F66E7C}" type="parTrans" cxnId="{E8C29AAB-9737-4CB4-9D44-8B430B46C32B}">
      <dgm:prSet/>
      <dgm:spPr/>
      <dgm:t>
        <a:bodyPr/>
        <a:lstStyle/>
        <a:p>
          <a:endParaRPr lang="en-US"/>
        </a:p>
      </dgm:t>
    </dgm:pt>
    <dgm:pt modelId="{36E482C8-71A0-4F13-9A46-3F6CCC4778E4}" type="sibTrans" cxnId="{E8C29AAB-9737-4CB4-9D44-8B430B46C32B}">
      <dgm:prSet/>
      <dgm:spPr/>
      <dgm:t>
        <a:bodyPr/>
        <a:lstStyle/>
        <a:p>
          <a:endParaRPr lang="en-US"/>
        </a:p>
      </dgm:t>
    </dgm:pt>
    <dgm:pt modelId="{7A5493EC-A2E8-4288-8A6C-F0104DFE67F9}" type="pres">
      <dgm:prSet presAssocID="{663A2762-A61D-410F-80AF-B78DDF329C8C}" presName="diagram" presStyleCnt="0">
        <dgm:presLayoutVars>
          <dgm:dir/>
          <dgm:resizeHandles val="exact"/>
        </dgm:presLayoutVars>
      </dgm:prSet>
      <dgm:spPr/>
    </dgm:pt>
    <dgm:pt modelId="{7BCB16AC-0C00-4110-9587-E932DF5D8901}" type="pres">
      <dgm:prSet presAssocID="{F9DB7295-CF89-44EF-8492-872D20C61F90}" presName="node" presStyleLbl="node1" presStyleIdx="0" presStyleCnt="5">
        <dgm:presLayoutVars>
          <dgm:bulletEnabled val="1"/>
        </dgm:presLayoutVars>
      </dgm:prSet>
      <dgm:spPr/>
    </dgm:pt>
    <dgm:pt modelId="{3CF18783-6EA2-46F1-97A6-F15C65087CB1}" type="pres">
      <dgm:prSet presAssocID="{50606223-C1CF-432D-94BC-8E5098F65C2B}" presName="sibTrans" presStyleCnt="0"/>
      <dgm:spPr/>
    </dgm:pt>
    <dgm:pt modelId="{EB6E5B33-3AD4-404C-8A4B-A06CDB2B4E3F}" type="pres">
      <dgm:prSet presAssocID="{BDBCC254-2D95-49F7-9876-BE8FE3975736}" presName="node" presStyleLbl="node1" presStyleIdx="1" presStyleCnt="5">
        <dgm:presLayoutVars>
          <dgm:bulletEnabled val="1"/>
        </dgm:presLayoutVars>
      </dgm:prSet>
      <dgm:spPr/>
    </dgm:pt>
    <dgm:pt modelId="{8542DCFF-A114-4F12-9D83-B5B6A6D89DE3}" type="pres">
      <dgm:prSet presAssocID="{D29F7428-9B33-4A61-8BBD-FFAD3E64F55F}" presName="sibTrans" presStyleCnt="0"/>
      <dgm:spPr/>
    </dgm:pt>
    <dgm:pt modelId="{0E1C7BDC-DD39-410A-8592-40C03ED0A640}" type="pres">
      <dgm:prSet presAssocID="{4BF40B84-CC66-439F-86CF-F4A253A8DD68}" presName="node" presStyleLbl="node1" presStyleIdx="2" presStyleCnt="5">
        <dgm:presLayoutVars>
          <dgm:bulletEnabled val="1"/>
        </dgm:presLayoutVars>
      </dgm:prSet>
      <dgm:spPr/>
    </dgm:pt>
    <dgm:pt modelId="{C95496ED-2B37-41C8-9D09-439C9B59888C}" type="pres">
      <dgm:prSet presAssocID="{A3FF9F47-6C82-4977-A099-69C1B7887C7C}" presName="sibTrans" presStyleCnt="0"/>
      <dgm:spPr/>
    </dgm:pt>
    <dgm:pt modelId="{3A3054E1-E043-4DB2-B2EF-4BE900E6B337}" type="pres">
      <dgm:prSet presAssocID="{3619EC25-C5FD-46E0-AD26-F6D62FC3A8A2}" presName="node" presStyleLbl="node1" presStyleIdx="3" presStyleCnt="5">
        <dgm:presLayoutVars>
          <dgm:bulletEnabled val="1"/>
        </dgm:presLayoutVars>
      </dgm:prSet>
      <dgm:spPr/>
    </dgm:pt>
    <dgm:pt modelId="{F5E5E87E-DD85-43AB-BEA5-7C015E721469}" type="pres">
      <dgm:prSet presAssocID="{EB99E821-5DD9-451A-B946-E77378FFB4D9}" presName="sibTrans" presStyleCnt="0"/>
      <dgm:spPr/>
    </dgm:pt>
    <dgm:pt modelId="{E8481C68-4961-4539-AEF4-954E766E8D07}" type="pres">
      <dgm:prSet presAssocID="{C7D36E84-4E6F-46A0-B24D-F217AEC9AEEB}" presName="node" presStyleLbl="node1" presStyleIdx="4" presStyleCnt="5">
        <dgm:presLayoutVars>
          <dgm:bulletEnabled val="1"/>
        </dgm:presLayoutVars>
      </dgm:prSet>
      <dgm:spPr/>
    </dgm:pt>
  </dgm:ptLst>
  <dgm:cxnLst>
    <dgm:cxn modelId="{36466202-4E71-455D-94D3-E6119111E0B9}" type="presOf" srcId="{BDBCC254-2D95-49F7-9876-BE8FE3975736}" destId="{EB6E5B33-3AD4-404C-8A4B-A06CDB2B4E3F}" srcOrd="0" destOrd="0" presId="urn:microsoft.com/office/officeart/2005/8/layout/default"/>
    <dgm:cxn modelId="{29295610-006E-459B-A8C9-CD3374C557D1}" type="presOf" srcId="{C7D36E84-4E6F-46A0-B24D-F217AEC9AEEB}" destId="{E8481C68-4961-4539-AEF4-954E766E8D07}" srcOrd="0" destOrd="0" presId="urn:microsoft.com/office/officeart/2005/8/layout/default"/>
    <dgm:cxn modelId="{1B031C16-6755-4992-9E7D-5C5E85472C30}" srcId="{663A2762-A61D-410F-80AF-B78DDF329C8C}" destId="{BDBCC254-2D95-49F7-9876-BE8FE3975736}" srcOrd="1" destOrd="0" parTransId="{4331057E-3C0B-43BB-BE6A-44B3733819FD}" sibTransId="{D29F7428-9B33-4A61-8BBD-FFAD3E64F55F}"/>
    <dgm:cxn modelId="{31006B1E-C35C-4590-980C-858CF1E2FBB8}" srcId="{663A2762-A61D-410F-80AF-B78DDF329C8C}" destId="{4BF40B84-CC66-439F-86CF-F4A253A8DD68}" srcOrd="2" destOrd="0" parTransId="{63D20B12-D565-4D80-8644-36A7925148D6}" sibTransId="{A3FF9F47-6C82-4977-A099-69C1B7887C7C}"/>
    <dgm:cxn modelId="{8A608B69-6FC5-4359-B271-57CB6C2CB23C}" type="presOf" srcId="{4BF40B84-CC66-439F-86CF-F4A253A8DD68}" destId="{0E1C7BDC-DD39-410A-8592-40C03ED0A640}" srcOrd="0" destOrd="0" presId="urn:microsoft.com/office/officeart/2005/8/layout/default"/>
    <dgm:cxn modelId="{B4C35389-A4E0-40D2-8112-FB215F8E99B6}" type="presOf" srcId="{F9DB7295-CF89-44EF-8492-872D20C61F90}" destId="{7BCB16AC-0C00-4110-9587-E932DF5D8901}" srcOrd="0" destOrd="0" presId="urn:microsoft.com/office/officeart/2005/8/layout/default"/>
    <dgm:cxn modelId="{5C90DD8C-44F6-4E3C-8CF9-0344AF801C0F}" srcId="{663A2762-A61D-410F-80AF-B78DDF329C8C}" destId="{3619EC25-C5FD-46E0-AD26-F6D62FC3A8A2}" srcOrd="3" destOrd="0" parTransId="{825B239E-18A8-432D-9303-E2A293DE27A3}" sibTransId="{EB99E821-5DD9-451A-B946-E77378FFB4D9}"/>
    <dgm:cxn modelId="{38CCA093-3722-44A5-AE86-0BB16AE42778}" srcId="{663A2762-A61D-410F-80AF-B78DDF329C8C}" destId="{F9DB7295-CF89-44EF-8492-872D20C61F90}" srcOrd="0" destOrd="0" parTransId="{41C9BD40-B892-439F-BEC7-752C84F4515F}" sibTransId="{50606223-C1CF-432D-94BC-8E5098F65C2B}"/>
    <dgm:cxn modelId="{E8C29AAB-9737-4CB4-9D44-8B430B46C32B}" srcId="{663A2762-A61D-410F-80AF-B78DDF329C8C}" destId="{C7D36E84-4E6F-46A0-B24D-F217AEC9AEEB}" srcOrd="4" destOrd="0" parTransId="{1D527DE2-0AF3-4EDF-8DEB-8BC879F66E7C}" sibTransId="{36E482C8-71A0-4F13-9A46-3F6CCC4778E4}"/>
    <dgm:cxn modelId="{7B7A57B3-39C3-42C1-B9FB-9A9628269D40}" type="presOf" srcId="{3619EC25-C5FD-46E0-AD26-F6D62FC3A8A2}" destId="{3A3054E1-E043-4DB2-B2EF-4BE900E6B337}" srcOrd="0" destOrd="0" presId="urn:microsoft.com/office/officeart/2005/8/layout/default"/>
    <dgm:cxn modelId="{4A3113C2-C396-4667-9F53-8C443C1A6E80}" type="presOf" srcId="{663A2762-A61D-410F-80AF-B78DDF329C8C}" destId="{7A5493EC-A2E8-4288-8A6C-F0104DFE67F9}" srcOrd="0" destOrd="0" presId="urn:microsoft.com/office/officeart/2005/8/layout/default"/>
    <dgm:cxn modelId="{74960F25-B2F9-46C4-9363-7BA7D2E213C7}" type="presParOf" srcId="{7A5493EC-A2E8-4288-8A6C-F0104DFE67F9}" destId="{7BCB16AC-0C00-4110-9587-E932DF5D8901}" srcOrd="0" destOrd="0" presId="urn:microsoft.com/office/officeart/2005/8/layout/default"/>
    <dgm:cxn modelId="{9B32A500-8285-410E-AB74-CB52F6F3FF73}" type="presParOf" srcId="{7A5493EC-A2E8-4288-8A6C-F0104DFE67F9}" destId="{3CF18783-6EA2-46F1-97A6-F15C65087CB1}" srcOrd="1" destOrd="0" presId="urn:microsoft.com/office/officeart/2005/8/layout/default"/>
    <dgm:cxn modelId="{C8ED4274-4630-4055-8A07-BA02F8FD5AAF}" type="presParOf" srcId="{7A5493EC-A2E8-4288-8A6C-F0104DFE67F9}" destId="{EB6E5B33-3AD4-404C-8A4B-A06CDB2B4E3F}" srcOrd="2" destOrd="0" presId="urn:microsoft.com/office/officeart/2005/8/layout/default"/>
    <dgm:cxn modelId="{0B8E443D-51EA-4B3F-A353-D07AAD8BE706}" type="presParOf" srcId="{7A5493EC-A2E8-4288-8A6C-F0104DFE67F9}" destId="{8542DCFF-A114-4F12-9D83-B5B6A6D89DE3}" srcOrd="3" destOrd="0" presId="urn:microsoft.com/office/officeart/2005/8/layout/default"/>
    <dgm:cxn modelId="{EC5B317B-FB7A-4FB1-B60B-7682F3348E57}" type="presParOf" srcId="{7A5493EC-A2E8-4288-8A6C-F0104DFE67F9}" destId="{0E1C7BDC-DD39-410A-8592-40C03ED0A640}" srcOrd="4" destOrd="0" presId="urn:microsoft.com/office/officeart/2005/8/layout/default"/>
    <dgm:cxn modelId="{55843752-8A68-4DC2-9A55-785E71F267A0}" type="presParOf" srcId="{7A5493EC-A2E8-4288-8A6C-F0104DFE67F9}" destId="{C95496ED-2B37-41C8-9D09-439C9B59888C}" srcOrd="5" destOrd="0" presId="urn:microsoft.com/office/officeart/2005/8/layout/default"/>
    <dgm:cxn modelId="{358A339B-6960-407B-A213-9276F15A9B60}" type="presParOf" srcId="{7A5493EC-A2E8-4288-8A6C-F0104DFE67F9}" destId="{3A3054E1-E043-4DB2-B2EF-4BE900E6B337}" srcOrd="6" destOrd="0" presId="urn:microsoft.com/office/officeart/2005/8/layout/default"/>
    <dgm:cxn modelId="{68ED494E-A134-484F-94ED-9DFB81F1FCB4}" type="presParOf" srcId="{7A5493EC-A2E8-4288-8A6C-F0104DFE67F9}" destId="{F5E5E87E-DD85-43AB-BEA5-7C015E721469}" srcOrd="7" destOrd="0" presId="urn:microsoft.com/office/officeart/2005/8/layout/default"/>
    <dgm:cxn modelId="{5E660900-40CA-4200-8C23-6198623FBE6D}" type="presParOf" srcId="{7A5493EC-A2E8-4288-8A6C-F0104DFE67F9}" destId="{E8481C68-4961-4539-AEF4-954E766E8D07}" srcOrd="8"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E1BA249-2712-46C6-85D6-9FEACC3F7302}">
      <dsp:nvSpPr>
        <dsp:cNvPr id="0" name=""/>
        <dsp:cNvSpPr/>
      </dsp:nvSpPr>
      <dsp:spPr>
        <a:xfrm>
          <a:off x="3900" y="399506"/>
          <a:ext cx="2111965" cy="1267179"/>
        </a:xfrm>
        <a:prstGeom prst="rect">
          <a:avLst/>
        </a:prstGeom>
        <a:solidFill>
          <a:schemeClr val="bg2">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GB" sz="2500" b="0" i="0" kern="1200" dirty="0"/>
            <a:t>Why Agile?</a:t>
          </a:r>
          <a:endParaRPr lang="en-US" sz="2500" kern="1200" dirty="0"/>
        </a:p>
      </dsp:txBody>
      <dsp:txXfrm>
        <a:off x="3900" y="399506"/>
        <a:ext cx="2111965" cy="1267179"/>
      </dsp:txXfrm>
    </dsp:sp>
    <dsp:sp modelId="{CD8685BE-6137-45F4-9AEC-4843777CEB89}">
      <dsp:nvSpPr>
        <dsp:cNvPr id="0" name=""/>
        <dsp:cNvSpPr/>
      </dsp:nvSpPr>
      <dsp:spPr>
        <a:xfrm>
          <a:off x="2327062" y="399506"/>
          <a:ext cx="2111965" cy="1267179"/>
        </a:xfrm>
        <a:prstGeom prst="rect">
          <a:avLst/>
        </a:prstGeom>
        <a:solidFill>
          <a:schemeClr val="bg2">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GB" sz="2500" kern="1200" dirty="0"/>
            <a:t>Ceremonies</a:t>
          </a:r>
          <a:endParaRPr lang="en-US" sz="2500" kern="1200" dirty="0"/>
        </a:p>
      </dsp:txBody>
      <dsp:txXfrm>
        <a:off x="2327062" y="399506"/>
        <a:ext cx="2111965" cy="1267179"/>
      </dsp:txXfrm>
    </dsp:sp>
    <dsp:sp modelId="{11B42D2B-D313-4B3F-8FD1-F021A787AA88}">
      <dsp:nvSpPr>
        <dsp:cNvPr id="0" name=""/>
        <dsp:cNvSpPr/>
      </dsp:nvSpPr>
      <dsp:spPr>
        <a:xfrm>
          <a:off x="4650224" y="399506"/>
          <a:ext cx="2111965" cy="1267179"/>
        </a:xfrm>
        <a:prstGeom prst="rect">
          <a:avLst/>
        </a:prstGeom>
        <a:solidFill>
          <a:schemeClr val="bg2">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GB" sz="2500" kern="1200" dirty="0"/>
            <a:t>Values</a:t>
          </a:r>
          <a:endParaRPr lang="en-US" sz="2500" kern="1200" dirty="0"/>
        </a:p>
      </dsp:txBody>
      <dsp:txXfrm>
        <a:off x="4650224" y="399506"/>
        <a:ext cx="2111965" cy="1267179"/>
      </dsp:txXfrm>
    </dsp:sp>
    <dsp:sp modelId="{5037A736-8065-4524-8DE0-DDA43AC33EC4}">
      <dsp:nvSpPr>
        <dsp:cNvPr id="0" name=""/>
        <dsp:cNvSpPr/>
      </dsp:nvSpPr>
      <dsp:spPr>
        <a:xfrm>
          <a:off x="6973386" y="399506"/>
          <a:ext cx="2111965" cy="1267179"/>
        </a:xfrm>
        <a:prstGeom prst="rect">
          <a:avLst/>
        </a:prstGeom>
        <a:solidFill>
          <a:schemeClr val="bg2">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GB" sz="2500" kern="1200" dirty="0"/>
            <a:t>Principles </a:t>
          </a:r>
          <a:endParaRPr lang="en-US" sz="2500" kern="1200" dirty="0"/>
        </a:p>
      </dsp:txBody>
      <dsp:txXfrm>
        <a:off x="6973386" y="399506"/>
        <a:ext cx="2111965" cy="1267179"/>
      </dsp:txXfrm>
    </dsp:sp>
    <dsp:sp modelId="{F750CF6A-DE86-4521-974D-A76B78C22721}">
      <dsp:nvSpPr>
        <dsp:cNvPr id="0" name=""/>
        <dsp:cNvSpPr/>
      </dsp:nvSpPr>
      <dsp:spPr>
        <a:xfrm>
          <a:off x="9296548" y="399506"/>
          <a:ext cx="2111965" cy="1267179"/>
        </a:xfrm>
        <a:prstGeom prst="rect">
          <a:avLst/>
        </a:prstGeom>
        <a:solidFill>
          <a:schemeClr val="bg2">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GB" sz="2500" kern="1200" dirty="0"/>
            <a:t>Team Agreement Matrix</a:t>
          </a:r>
          <a:endParaRPr lang="en-US" sz="2500" kern="1200" dirty="0"/>
        </a:p>
      </dsp:txBody>
      <dsp:txXfrm>
        <a:off x="9296548" y="399506"/>
        <a:ext cx="2111965" cy="126717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851A4E-3A5B-4897-8E22-DE1466E36136}">
      <dsp:nvSpPr>
        <dsp:cNvPr id="0" name=""/>
        <dsp:cNvSpPr/>
      </dsp:nvSpPr>
      <dsp:spPr>
        <a:xfrm>
          <a:off x="2663803" y="645234"/>
          <a:ext cx="4302040" cy="4302040"/>
        </a:xfrm>
        <a:prstGeom prst="blockArc">
          <a:avLst>
            <a:gd name="adj1" fmla="val 10800000"/>
            <a:gd name="adj2" fmla="val 16200000"/>
            <a:gd name="adj3" fmla="val 4638"/>
          </a:avLst>
        </a:prstGeom>
        <a:gradFill rotWithShape="0">
          <a:gsLst>
            <a:gs pos="0">
              <a:schemeClr val="accent3">
                <a:hueOff val="2710599"/>
                <a:satOff val="100000"/>
                <a:lumOff val="-14706"/>
                <a:alphaOff val="0"/>
                <a:lumMod val="110000"/>
                <a:satMod val="105000"/>
                <a:tint val="67000"/>
              </a:schemeClr>
            </a:gs>
            <a:gs pos="50000">
              <a:schemeClr val="accent3">
                <a:hueOff val="2710599"/>
                <a:satOff val="100000"/>
                <a:lumOff val="-14706"/>
                <a:alphaOff val="0"/>
                <a:lumMod val="105000"/>
                <a:satMod val="103000"/>
                <a:tint val="73000"/>
              </a:schemeClr>
            </a:gs>
            <a:gs pos="100000">
              <a:schemeClr val="accent3">
                <a:hueOff val="2710599"/>
                <a:satOff val="100000"/>
                <a:lumOff val="-14706"/>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sp>
    <dsp:sp modelId="{3697333B-92EF-4C66-B081-5A3B246FF418}">
      <dsp:nvSpPr>
        <dsp:cNvPr id="0" name=""/>
        <dsp:cNvSpPr/>
      </dsp:nvSpPr>
      <dsp:spPr>
        <a:xfrm>
          <a:off x="2663803" y="645234"/>
          <a:ext cx="4302040" cy="4302040"/>
        </a:xfrm>
        <a:prstGeom prst="blockArc">
          <a:avLst>
            <a:gd name="adj1" fmla="val 5400000"/>
            <a:gd name="adj2" fmla="val 10800000"/>
            <a:gd name="adj3" fmla="val 4638"/>
          </a:avLst>
        </a:prstGeom>
        <a:gradFill rotWithShape="0">
          <a:gsLst>
            <a:gs pos="0">
              <a:schemeClr val="accent3">
                <a:hueOff val="1807066"/>
                <a:satOff val="66667"/>
                <a:lumOff val="-9804"/>
                <a:alphaOff val="0"/>
                <a:lumMod val="110000"/>
                <a:satMod val="105000"/>
                <a:tint val="67000"/>
              </a:schemeClr>
            </a:gs>
            <a:gs pos="50000">
              <a:schemeClr val="accent3">
                <a:hueOff val="1807066"/>
                <a:satOff val="66667"/>
                <a:lumOff val="-9804"/>
                <a:alphaOff val="0"/>
                <a:lumMod val="105000"/>
                <a:satMod val="103000"/>
                <a:tint val="73000"/>
              </a:schemeClr>
            </a:gs>
            <a:gs pos="100000">
              <a:schemeClr val="accent3">
                <a:hueOff val="1807066"/>
                <a:satOff val="66667"/>
                <a:lumOff val="-9804"/>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sp>
    <dsp:sp modelId="{DECA01BF-B60C-4B13-AC3B-C0555187DF0E}">
      <dsp:nvSpPr>
        <dsp:cNvPr id="0" name=""/>
        <dsp:cNvSpPr/>
      </dsp:nvSpPr>
      <dsp:spPr>
        <a:xfrm>
          <a:off x="2663803" y="645234"/>
          <a:ext cx="4302040" cy="4302040"/>
        </a:xfrm>
        <a:prstGeom prst="blockArc">
          <a:avLst>
            <a:gd name="adj1" fmla="val 0"/>
            <a:gd name="adj2" fmla="val 5400000"/>
            <a:gd name="adj3" fmla="val 4638"/>
          </a:avLst>
        </a:prstGeom>
        <a:gradFill rotWithShape="0">
          <a:gsLst>
            <a:gs pos="0">
              <a:schemeClr val="accent3">
                <a:hueOff val="903533"/>
                <a:satOff val="33333"/>
                <a:lumOff val="-4902"/>
                <a:alphaOff val="0"/>
                <a:lumMod val="110000"/>
                <a:satMod val="105000"/>
                <a:tint val="67000"/>
              </a:schemeClr>
            </a:gs>
            <a:gs pos="50000">
              <a:schemeClr val="accent3">
                <a:hueOff val="903533"/>
                <a:satOff val="33333"/>
                <a:lumOff val="-4902"/>
                <a:alphaOff val="0"/>
                <a:lumMod val="105000"/>
                <a:satMod val="103000"/>
                <a:tint val="73000"/>
              </a:schemeClr>
            </a:gs>
            <a:gs pos="100000">
              <a:schemeClr val="accent3">
                <a:hueOff val="903533"/>
                <a:satOff val="33333"/>
                <a:lumOff val="-4902"/>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sp>
    <dsp:sp modelId="{DA275F71-0178-4D26-97D7-D9AB38662270}">
      <dsp:nvSpPr>
        <dsp:cNvPr id="0" name=""/>
        <dsp:cNvSpPr/>
      </dsp:nvSpPr>
      <dsp:spPr>
        <a:xfrm>
          <a:off x="2663803" y="645234"/>
          <a:ext cx="4302040" cy="4302040"/>
        </a:xfrm>
        <a:prstGeom prst="blockArc">
          <a:avLst>
            <a:gd name="adj1" fmla="val 16200000"/>
            <a:gd name="adj2" fmla="val 0"/>
            <a:gd name="adj3" fmla="val 4638"/>
          </a:avLst>
        </a:prstGeom>
        <a:gradFill rotWithShape="0">
          <a:gsLst>
            <a:gs pos="0">
              <a:schemeClr val="accent3">
                <a:hueOff val="0"/>
                <a:satOff val="0"/>
                <a:lumOff val="0"/>
                <a:alphaOff val="0"/>
                <a:lumMod val="110000"/>
                <a:satMod val="105000"/>
                <a:tint val="67000"/>
              </a:schemeClr>
            </a:gs>
            <a:gs pos="50000">
              <a:schemeClr val="accent3">
                <a:hueOff val="0"/>
                <a:satOff val="0"/>
                <a:lumOff val="0"/>
                <a:alphaOff val="0"/>
                <a:lumMod val="105000"/>
                <a:satMod val="103000"/>
                <a:tint val="73000"/>
              </a:schemeClr>
            </a:gs>
            <a:gs pos="100000">
              <a:schemeClr val="accent3">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sp>
    <dsp:sp modelId="{8F22F3AC-5622-4BEE-8E38-E079981C1147}">
      <dsp:nvSpPr>
        <dsp:cNvPr id="0" name=""/>
        <dsp:cNvSpPr/>
      </dsp:nvSpPr>
      <dsp:spPr>
        <a:xfrm>
          <a:off x="3825057" y="1806488"/>
          <a:ext cx="1979532" cy="1979532"/>
        </a:xfrm>
        <a:prstGeom prst="ellipse">
          <a:avLst/>
        </a:prstGeom>
        <a:gradFill rotWithShape="0">
          <a:gsLst>
            <a:gs pos="0">
              <a:schemeClr val="accent2">
                <a:hueOff val="0"/>
                <a:satOff val="0"/>
                <a:lumOff val="0"/>
                <a:alphaOff val="0"/>
                <a:lumMod val="110000"/>
                <a:satMod val="105000"/>
                <a:tint val="67000"/>
              </a:schemeClr>
            </a:gs>
            <a:gs pos="50000">
              <a:schemeClr val="accent2">
                <a:hueOff val="0"/>
                <a:satOff val="0"/>
                <a:lumOff val="0"/>
                <a:alphaOff val="0"/>
                <a:lumMod val="105000"/>
                <a:satMod val="103000"/>
                <a:tint val="73000"/>
              </a:schemeClr>
            </a:gs>
            <a:gs pos="100000">
              <a:schemeClr val="accent2">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2070" tIns="52070" rIns="52070" bIns="52070" numCol="1" spcCol="1270" anchor="ctr" anchorCtr="0">
          <a:noAutofit/>
        </a:bodyPr>
        <a:lstStyle/>
        <a:p>
          <a:pPr marL="0" lvl="0" indent="0" algn="ctr" defTabSz="1822450">
            <a:lnSpc>
              <a:spcPct val="90000"/>
            </a:lnSpc>
            <a:spcBef>
              <a:spcPct val="0"/>
            </a:spcBef>
            <a:spcAft>
              <a:spcPct val="35000"/>
            </a:spcAft>
            <a:buNone/>
          </a:pPr>
          <a:r>
            <a:rPr lang="en-GB" sz="4100" kern="1200" dirty="0"/>
            <a:t>Why Agile?</a:t>
          </a:r>
          <a:endParaRPr lang="en-US" sz="4100" kern="1200" dirty="0"/>
        </a:p>
      </dsp:txBody>
      <dsp:txXfrm>
        <a:off x="4114953" y="2096384"/>
        <a:ext cx="1399740" cy="1399740"/>
      </dsp:txXfrm>
    </dsp:sp>
    <dsp:sp modelId="{88A19C19-8582-4B0B-86B4-AEA20726AE85}">
      <dsp:nvSpPr>
        <dsp:cNvPr id="0" name=""/>
        <dsp:cNvSpPr/>
      </dsp:nvSpPr>
      <dsp:spPr>
        <a:xfrm>
          <a:off x="4121987" y="2282"/>
          <a:ext cx="1385672" cy="1385672"/>
        </a:xfrm>
        <a:prstGeom prst="ellipse">
          <a:avLst/>
        </a:prstGeom>
        <a:gradFill rotWithShape="0">
          <a:gsLst>
            <a:gs pos="0">
              <a:schemeClr val="accent3">
                <a:hueOff val="0"/>
                <a:satOff val="0"/>
                <a:lumOff val="0"/>
                <a:alphaOff val="0"/>
                <a:lumMod val="110000"/>
                <a:satMod val="105000"/>
                <a:tint val="67000"/>
              </a:schemeClr>
            </a:gs>
            <a:gs pos="50000">
              <a:schemeClr val="accent3">
                <a:hueOff val="0"/>
                <a:satOff val="0"/>
                <a:lumOff val="0"/>
                <a:alphaOff val="0"/>
                <a:lumMod val="105000"/>
                <a:satMod val="103000"/>
                <a:tint val="73000"/>
              </a:schemeClr>
            </a:gs>
            <a:gs pos="100000">
              <a:schemeClr val="accent3">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GB" sz="1500" kern="1200" dirty="0"/>
            <a:t>Focus on our Customer</a:t>
          </a:r>
          <a:endParaRPr lang="en-US" sz="1500" kern="1200" dirty="0"/>
        </a:p>
      </dsp:txBody>
      <dsp:txXfrm>
        <a:off x="4324914" y="205209"/>
        <a:ext cx="979818" cy="979818"/>
      </dsp:txXfrm>
    </dsp:sp>
    <dsp:sp modelId="{A29BA266-9737-4A62-BF69-9366F589A59F}">
      <dsp:nvSpPr>
        <dsp:cNvPr id="0" name=""/>
        <dsp:cNvSpPr/>
      </dsp:nvSpPr>
      <dsp:spPr>
        <a:xfrm>
          <a:off x="6223124" y="2103418"/>
          <a:ext cx="1385672" cy="1385672"/>
        </a:xfrm>
        <a:prstGeom prst="ellipse">
          <a:avLst/>
        </a:prstGeom>
        <a:gradFill rotWithShape="0">
          <a:gsLst>
            <a:gs pos="0">
              <a:schemeClr val="accent3">
                <a:hueOff val="903533"/>
                <a:satOff val="33333"/>
                <a:lumOff val="-4902"/>
                <a:alphaOff val="0"/>
                <a:lumMod val="110000"/>
                <a:satMod val="105000"/>
                <a:tint val="67000"/>
              </a:schemeClr>
            </a:gs>
            <a:gs pos="50000">
              <a:schemeClr val="accent3">
                <a:hueOff val="903533"/>
                <a:satOff val="33333"/>
                <a:lumOff val="-4902"/>
                <a:alphaOff val="0"/>
                <a:lumMod val="105000"/>
                <a:satMod val="103000"/>
                <a:tint val="73000"/>
              </a:schemeClr>
            </a:gs>
            <a:gs pos="100000">
              <a:schemeClr val="accent3">
                <a:hueOff val="903533"/>
                <a:satOff val="33333"/>
                <a:lumOff val="-4902"/>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GB" sz="1500" kern="1200" dirty="0"/>
            <a:t>Organise ourselves as Customer journeys</a:t>
          </a:r>
          <a:endParaRPr lang="en-US" sz="1500" kern="1200" dirty="0"/>
        </a:p>
      </dsp:txBody>
      <dsp:txXfrm>
        <a:off x="6426051" y="2306345"/>
        <a:ext cx="979818" cy="979818"/>
      </dsp:txXfrm>
    </dsp:sp>
    <dsp:sp modelId="{B896FF8D-B126-4B08-813A-B777CA51C7EE}">
      <dsp:nvSpPr>
        <dsp:cNvPr id="0" name=""/>
        <dsp:cNvSpPr/>
      </dsp:nvSpPr>
      <dsp:spPr>
        <a:xfrm>
          <a:off x="4121987" y="4204555"/>
          <a:ext cx="1385672" cy="1385672"/>
        </a:xfrm>
        <a:prstGeom prst="ellipse">
          <a:avLst/>
        </a:prstGeom>
        <a:gradFill rotWithShape="0">
          <a:gsLst>
            <a:gs pos="0">
              <a:schemeClr val="accent3">
                <a:hueOff val="1807066"/>
                <a:satOff val="66667"/>
                <a:lumOff val="-9804"/>
                <a:alphaOff val="0"/>
                <a:lumMod val="110000"/>
                <a:satMod val="105000"/>
                <a:tint val="67000"/>
              </a:schemeClr>
            </a:gs>
            <a:gs pos="50000">
              <a:schemeClr val="accent3">
                <a:hueOff val="1807066"/>
                <a:satOff val="66667"/>
                <a:lumOff val="-9804"/>
                <a:alphaOff val="0"/>
                <a:lumMod val="105000"/>
                <a:satMod val="103000"/>
                <a:tint val="73000"/>
              </a:schemeClr>
            </a:gs>
            <a:gs pos="100000">
              <a:schemeClr val="accent3">
                <a:hueOff val="1807066"/>
                <a:satOff val="66667"/>
                <a:lumOff val="-9804"/>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GB" sz="1500" kern="1200" dirty="0"/>
            <a:t>Empower our people</a:t>
          </a:r>
          <a:endParaRPr lang="en-US" sz="1500" kern="1200" dirty="0"/>
        </a:p>
      </dsp:txBody>
      <dsp:txXfrm>
        <a:off x="4324914" y="4407482"/>
        <a:ext cx="979818" cy="979818"/>
      </dsp:txXfrm>
    </dsp:sp>
    <dsp:sp modelId="{9EFF83EF-D2B2-4FD2-9906-E7CAE2F68EA7}">
      <dsp:nvSpPr>
        <dsp:cNvPr id="0" name=""/>
        <dsp:cNvSpPr/>
      </dsp:nvSpPr>
      <dsp:spPr>
        <a:xfrm>
          <a:off x="2020851" y="2103418"/>
          <a:ext cx="1385672" cy="1385672"/>
        </a:xfrm>
        <a:prstGeom prst="ellipse">
          <a:avLst/>
        </a:prstGeom>
        <a:gradFill rotWithShape="0">
          <a:gsLst>
            <a:gs pos="0">
              <a:schemeClr val="accent3">
                <a:hueOff val="2710599"/>
                <a:satOff val="100000"/>
                <a:lumOff val="-14706"/>
                <a:alphaOff val="0"/>
                <a:lumMod val="110000"/>
                <a:satMod val="105000"/>
                <a:tint val="67000"/>
              </a:schemeClr>
            </a:gs>
            <a:gs pos="50000">
              <a:schemeClr val="accent3">
                <a:hueOff val="2710599"/>
                <a:satOff val="100000"/>
                <a:lumOff val="-14706"/>
                <a:alphaOff val="0"/>
                <a:lumMod val="105000"/>
                <a:satMod val="103000"/>
                <a:tint val="73000"/>
              </a:schemeClr>
            </a:gs>
            <a:gs pos="100000">
              <a:schemeClr val="accent3">
                <a:hueOff val="2710599"/>
                <a:satOff val="100000"/>
                <a:lumOff val="-14706"/>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GB" sz="1500" kern="1200" dirty="0"/>
            <a:t>Plan lean &amp; Empiricism</a:t>
          </a:r>
          <a:endParaRPr lang="en-US" sz="1500" kern="1200" dirty="0"/>
        </a:p>
      </dsp:txBody>
      <dsp:txXfrm>
        <a:off x="2223778" y="2306345"/>
        <a:ext cx="979818" cy="97981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BCB16AC-0C00-4110-9587-E932DF5D8901}">
      <dsp:nvSpPr>
        <dsp:cNvPr id="0" name=""/>
        <dsp:cNvSpPr/>
      </dsp:nvSpPr>
      <dsp:spPr>
        <a:xfrm>
          <a:off x="0" y="286711"/>
          <a:ext cx="2539999" cy="1524000"/>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ctr" defTabSz="2889250">
            <a:lnSpc>
              <a:spcPct val="90000"/>
            </a:lnSpc>
            <a:spcBef>
              <a:spcPct val="0"/>
            </a:spcBef>
            <a:spcAft>
              <a:spcPct val="35000"/>
            </a:spcAft>
            <a:buNone/>
          </a:pPr>
          <a:endParaRPr lang="en-US" sz="6500" kern="1200"/>
        </a:p>
      </dsp:txBody>
      <dsp:txXfrm>
        <a:off x="0" y="286711"/>
        <a:ext cx="2539999" cy="1524000"/>
      </dsp:txXfrm>
    </dsp:sp>
    <dsp:sp modelId="{EB6E5B33-3AD4-404C-8A4B-A06CDB2B4E3F}">
      <dsp:nvSpPr>
        <dsp:cNvPr id="0" name=""/>
        <dsp:cNvSpPr/>
      </dsp:nvSpPr>
      <dsp:spPr>
        <a:xfrm>
          <a:off x="2794000" y="286711"/>
          <a:ext cx="2539999" cy="1524000"/>
        </a:xfrm>
        <a:prstGeom prst="rect">
          <a:avLst/>
        </a:prstGeom>
        <a:solidFill>
          <a:schemeClr val="accent2">
            <a:hueOff val="-363841"/>
            <a:satOff val="-20982"/>
            <a:lumOff val="215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ctr" defTabSz="2889250">
            <a:lnSpc>
              <a:spcPct val="90000"/>
            </a:lnSpc>
            <a:spcBef>
              <a:spcPct val="0"/>
            </a:spcBef>
            <a:spcAft>
              <a:spcPct val="35000"/>
            </a:spcAft>
            <a:buNone/>
          </a:pPr>
          <a:endParaRPr lang="en-US" sz="6500" kern="1200"/>
        </a:p>
      </dsp:txBody>
      <dsp:txXfrm>
        <a:off x="2794000" y="286711"/>
        <a:ext cx="2539999" cy="1524000"/>
      </dsp:txXfrm>
    </dsp:sp>
    <dsp:sp modelId="{0E1C7BDC-DD39-410A-8592-40C03ED0A640}">
      <dsp:nvSpPr>
        <dsp:cNvPr id="0" name=""/>
        <dsp:cNvSpPr/>
      </dsp:nvSpPr>
      <dsp:spPr>
        <a:xfrm>
          <a:off x="5587999" y="286711"/>
          <a:ext cx="2539999" cy="1524000"/>
        </a:xfrm>
        <a:prstGeom prst="rect">
          <a:avLst/>
        </a:prstGeom>
        <a:solidFill>
          <a:schemeClr val="accent2">
            <a:hueOff val="-727682"/>
            <a:satOff val="-41964"/>
            <a:lumOff val="43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ctr" defTabSz="2889250">
            <a:lnSpc>
              <a:spcPct val="90000"/>
            </a:lnSpc>
            <a:spcBef>
              <a:spcPct val="0"/>
            </a:spcBef>
            <a:spcAft>
              <a:spcPct val="35000"/>
            </a:spcAft>
            <a:buNone/>
          </a:pPr>
          <a:endParaRPr lang="en-US" sz="6500" kern="1200"/>
        </a:p>
      </dsp:txBody>
      <dsp:txXfrm>
        <a:off x="5587999" y="286711"/>
        <a:ext cx="2539999" cy="1524000"/>
      </dsp:txXfrm>
    </dsp:sp>
    <dsp:sp modelId="{3A3054E1-E043-4DB2-B2EF-4BE900E6B337}">
      <dsp:nvSpPr>
        <dsp:cNvPr id="0" name=""/>
        <dsp:cNvSpPr/>
      </dsp:nvSpPr>
      <dsp:spPr>
        <a:xfrm>
          <a:off x="1397000" y="2064712"/>
          <a:ext cx="2539999" cy="1524000"/>
        </a:xfrm>
        <a:prstGeom prst="rect">
          <a:avLst/>
        </a:prstGeom>
        <a:solidFill>
          <a:schemeClr val="accent2">
            <a:hueOff val="-1091522"/>
            <a:satOff val="-62946"/>
            <a:lumOff val="647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ctr" defTabSz="2889250">
            <a:lnSpc>
              <a:spcPct val="90000"/>
            </a:lnSpc>
            <a:spcBef>
              <a:spcPct val="0"/>
            </a:spcBef>
            <a:spcAft>
              <a:spcPct val="35000"/>
            </a:spcAft>
            <a:buNone/>
          </a:pPr>
          <a:endParaRPr lang="en-US" sz="6500" kern="1200"/>
        </a:p>
      </dsp:txBody>
      <dsp:txXfrm>
        <a:off x="1397000" y="2064712"/>
        <a:ext cx="2539999" cy="1524000"/>
      </dsp:txXfrm>
    </dsp:sp>
    <dsp:sp modelId="{E8481C68-4961-4539-AEF4-954E766E8D07}">
      <dsp:nvSpPr>
        <dsp:cNvPr id="0" name=""/>
        <dsp:cNvSpPr/>
      </dsp:nvSpPr>
      <dsp:spPr>
        <a:xfrm>
          <a:off x="4191000" y="2064712"/>
          <a:ext cx="2539999" cy="1524000"/>
        </a:xfrm>
        <a:prstGeom prst="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ctr" defTabSz="2889250">
            <a:lnSpc>
              <a:spcPct val="90000"/>
            </a:lnSpc>
            <a:spcBef>
              <a:spcPct val="0"/>
            </a:spcBef>
            <a:spcAft>
              <a:spcPct val="35000"/>
            </a:spcAft>
            <a:buNone/>
          </a:pPr>
          <a:endParaRPr lang="en-US" sz="6500" kern="1200"/>
        </a:p>
      </dsp:txBody>
      <dsp:txXfrm>
        <a:off x="4191000" y="2064712"/>
        <a:ext cx="2539999" cy="15240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BCB16AC-0C00-4110-9587-E932DF5D8901}">
      <dsp:nvSpPr>
        <dsp:cNvPr id="0" name=""/>
        <dsp:cNvSpPr/>
      </dsp:nvSpPr>
      <dsp:spPr>
        <a:xfrm>
          <a:off x="0" y="286711"/>
          <a:ext cx="2539999" cy="1524000"/>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ctr" defTabSz="2889250">
            <a:lnSpc>
              <a:spcPct val="90000"/>
            </a:lnSpc>
            <a:spcBef>
              <a:spcPct val="0"/>
            </a:spcBef>
            <a:spcAft>
              <a:spcPct val="35000"/>
            </a:spcAft>
            <a:buNone/>
          </a:pPr>
          <a:endParaRPr lang="en-US" sz="6500" kern="1200"/>
        </a:p>
      </dsp:txBody>
      <dsp:txXfrm>
        <a:off x="0" y="286711"/>
        <a:ext cx="2539999" cy="1524000"/>
      </dsp:txXfrm>
    </dsp:sp>
    <dsp:sp modelId="{EB6E5B33-3AD4-404C-8A4B-A06CDB2B4E3F}">
      <dsp:nvSpPr>
        <dsp:cNvPr id="0" name=""/>
        <dsp:cNvSpPr/>
      </dsp:nvSpPr>
      <dsp:spPr>
        <a:xfrm>
          <a:off x="2794000" y="286711"/>
          <a:ext cx="2539999" cy="1524000"/>
        </a:xfrm>
        <a:prstGeom prst="rect">
          <a:avLst/>
        </a:prstGeom>
        <a:solidFill>
          <a:schemeClr val="accent2">
            <a:hueOff val="-363841"/>
            <a:satOff val="-20982"/>
            <a:lumOff val="215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ctr" defTabSz="2889250">
            <a:lnSpc>
              <a:spcPct val="90000"/>
            </a:lnSpc>
            <a:spcBef>
              <a:spcPct val="0"/>
            </a:spcBef>
            <a:spcAft>
              <a:spcPct val="35000"/>
            </a:spcAft>
            <a:buNone/>
          </a:pPr>
          <a:endParaRPr lang="en-US" sz="6500" kern="1200"/>
        </a:p>
      </dsp:txBody>
      <dsp:txXfrm>
        <a:off x="2794000" y="286711"/>
        <a:ext cx="2539999" cy="1524000"/>
      </dsp:txXfrm>
    </dsp:sp>
    <dsp:sp modelId="{0E1C7BDC-DD39-410A-8592-40C03ED0A640}">
      <dsp:nvSpPr>
        <dsp:cNvPr id="0" name=""/>
        <dsp:cNvSpPr/>
      </dsp:nvSpPr>
      <dsp:spPr>
        <a:xfrm>
          <a:off x="5587999" y="286711"/>
          <a:ext cx="2539999" cy="1524000"/>
        </a:xfrm>
        <a:prstGeom prst="rect">
          <a:avLst/>
        </a:prstGeom>
        <a:solidFill>
          <a:schemeClr val="accent2">
            <a:hueOff val="-727682"/>
            <a:satOff val="-41964"/>
            <a:lumOff val="43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ctr" defTabSz="2889250">
            <a:lnSpc>
              <a:spcPct val="90000"/>
            </a:lnSpc>
            <a:spcBef>
              <a:spcPct val="0"/>
            </a:spcBef>
            <a:spcAft>
              <a:spcPct val="35000"/>
            </a:spcAft>
            <a:buNone/>
          </a:pPr>
          <a:endParaRPr lang="en-US" sz="6500" kern="1200"/>
        </a:p>
      </dsp:txBody>
      <dsp:txXfrm>
        <a:off x="5587999" y="286711"/>
        <a:ext cx="2539999" cy="1524000"/>
      </dsp:txXfrm>
    </dsp:sp>
    <dsp:sp modelId="{3A3054E1-E043-4DB2-B2EF-4BE900E6B337}">
      <dsp:nvSpPr>
        <dsp:cNvPr id="0" name=""/>
        <dsp:cNvSpPr/>
      </dsp:nvSpPr>
      <dsp:spPr>
        <a:xfrm>
          <a:off x="1397000" y="2064712"/>
          <a:ext cx="2539999" cy="1524000"/>
        </a:xfrm>
        <a:prstGeom prst="rect">
          <a:avLst/>
        </a:prstGeom>
        <a:solidFill>
          <a:schemeClr val="accent2">
            <a:hueOff val="-1091522"/>
            <a:satOff val="-62946"/>
            <a:lumOff val="647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ctr" defTabSz="2889250">
            <a:lnSpc>
              <a:spcPct val="90000"/>
            </a:lnSpc>
            <a:spcBef>
              <a:spcPct val="0"/>
            </a:spcBef>
            <a:spcAft>
              <a:spcPct val="35000"/>
            </a:spcAft>
            <a:buNone/>
          </a:pPr>
          <a:endParaRPr lang="en-US" sz="6500" kern="1200"/>
        </a:p>
      </dsp:txBody>
      <dsp:txXfrm>
        <a:off x="1397000" y="2064712"/>
        <a:ext cx="2539999" cy="1524000"/>
      </dsp:txXfrm>
    </dsp:sp>
    <dsp:sp modelId="{E8481C68-4961-4539-AEF4-954E766E8D07}">
      <dsp:nvSpPr>
        <dsp:cNvPr id="0" name=""/>
        <dsp:cNvSpPr/>
      </dsp:nvSpPr>
      <dsp:spPr>
        <a:xfrm>
          <a:off x="4191000" y="2064712"/>
          <a:ext cx="2539999" cy="1524000"/>
        </a:xfrm>
        <a:prstGeom prst="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ctr" defTabSz="2889250">
            <a:lnSpc>
              <a:spcPct val="90000"/>
            </a:lnSpc>
            <a:spcBef>
              <a:spcPct val="0"/>
            </a:spcBef>
            <a:spcAft>
              <a:spcPct val="35000"/>
            </a:spcAft>
            <a:buNone/>
          </a:pPr>
          <a:endParaRPr lang="en-US" sz="6500" kern="1200"/>
        </a:p>
      </dsp:txBody>
      <dsp:txXfrm>
        <a:off x="4191000" y="2064712"/>
        <a:ext cx="2539999" cy="1524000"/>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D803D67-C95F-4AB1-AB92-88ECE73DFF08}" type="datetimeFigureOut">
              <a:rPr lang="en-US" smtClean="0"/>
              <a:t>5/19/24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9C5007-71A6-421A-B633-3C3CF4341A63}" type="slidenum">
              <a:rPr lang="en-US" smtClean="0"/>
              <a:t>‹#›</a:t>
            </a:fld>
            <a:endParaRPr lang="en-US"/>
          </a:p>
        </p:txBody>
      </p:sp>
    </p:spTree>
    <p:extLst>
      <p:ext uri="{BB962C8B-B14F-4D97-AF65-F5344CB8AC3E}">
        <p14:creationId xmlns:p14="http://schemas.microsoft.com/office/powerpoint/2010/main" val="5790163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Please use this cover when there is an image in the background. </a:t>
            </a:r>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ACFF9114-CDB8-F243-AC42-19A4AA107F1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068734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6B1866C-102C-4E5E-9220-B4919CDF3793}" type="slidenum">
              <a:rPr lang="en-US" smtClean="0"/>
              <a:t>9</a:t>
            </a:fld>
            <a:endParaRPr lang="en-US"/>
          </a:p>
        </p:txBody>
      </p:sp>
    </p:spTree>
    <p:extLst>
      <p:ext uri="{BB962C8B-B14F-4D97-AF65-F5344CB8AC3E}">
        <p14:creationId xmlns:p14="http://schemas.microsoft.com/office/powerpoint/2010/main" val="42197576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7"/>
            <a:ext cx="9144000" cy="1655763"/>
          </a:xfrm>
        </p:spPr>
        <p:txBody>
          <a:bodyPr/>
          <a:lstStyle>
            <a:lvl1pPr marL="0" indent="0" algn="ctr">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908C6D3-6545-314C-BAA9-3130E77BF95C}" type="datetimeFigureOut">
              <a:rPr lang="en-US" smtClean="0"/>
              <a:t>5/19/24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0BA6312-DDF5-C346-837D-0A5E88A5F036}" type="slidenum">
              <a:rPr lang="en-US" smtClean="0"/>
              <a:t>‹#›</a:t>
            </a:fld>
            <a:endParaRPr lang="en-US" dirty="0"/>
          </a:p>
        </p:txBody>
      </p:sp>
    </p:spTree>
    <p:extLst>
      <p:ext uri="{BB962C8B-B14F-4D97-AF65-F5344CB8AC3E}">
        <p14:creationId xmlns:p14="http://schemas.microsoft.com/office/powerpoint/2010/main" val="29282225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Thank you page">
    <p:bg>
      <p:bgPr>
        <a:solidFill>
          <a:srgbClr val="AD000B"/>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5388FD5-C9AE-8945-9129-60467CB5F7BD}"/>
              </a:ext>
            </a:extLst>
          </p:cNvPr>
          <p:cNvPicPr>
            <a:picLocks noChangeAspect="1"/>
          </p:cNvPicPr>
          <p:nvPr userDrawn="1"/>
        </p:nvPicPr>
        <p:blipFill rotWithShape="1">
          <a:blip r:embed="rId2"/>
          <a:srcRect t="-1" r="62236" b="-6106"/>
          <a:stretch/>
        </p:blipFill>
        <p:spPr>
          <a:xfrm>
            <a:off x="5286450" y="2083567"/>
            <a:ext cx="1453788" cy="582141"/>
          </a:xfrm>
          <a:prstGeom prst="rect">
            <a:avLst/>
          </a:prstGeom>
        </p:spPr>
      </p:pic>
    </p:spTree>
    <p:extLst>
      <p:ext uri="{BB962C8B-B14F-4D97-AF65-F5344CB8AC3E}">
        <p14:creationId xmlns:p14="http://schemas.microsoft.com/office/powerpoint/2010/main" val="27124523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afe zone - margins">
    <p:bg>
      <p:bgPr>
        <a:solidFill>
          <a:schemeClr val="bg1">
            <a:lumMod val="95000"/>
          </a:schemeClr>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ABA4ABB-1683-2E40-A46F-AF1899E8B08F}"/>
              </a:ext>
            </a:extLst>
          </p:cNvPr>
          <p:cNvSpPr/>
          <p:nvPr userDrawn="1"/>
        </p:nvSpPr>
        <p:spPr>
          <a:xfrm>
            <a:off x="299634" y="805912"/>
            <a:ext cx="11623729" cy="5755037"/>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1" name="Rectangle 10">
            <a:extLst>
              <a:ext uri="{FF2B5EF4-FFF2-40B4-BE49-F238E27FC236}">
                <a16:creationId xmlns:a16="http://schemas.microsoft.com/office/drawing/2014/main" id="{2FBE0A39-83E3-C044-83A8-DCECD93DC4EB}"/>
              </a:ext>
            </a:extLst>
          </p:cNvPr>
          <p:cNvSpPr/>
          <p:nvPr userDrawn="1"/>
        </p:nvSpPr>
        <p:spPr>
          <a:xfrm>
            <a:off x="898902" y="1167539"/>
            <a:ext cx="10364284" cy="5073112"/>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2" name="TextBox 8">
            <a:extLst>
              <a:ext uri="{FF2B5EF4-FFF2-40B4-BE49-F238E27FC236}">
                <a16:creationId xmlns:a16="http://schemas.microsoft.com/office/drawing/2014/main" id="{741A0F19-B089-3946-B5E3-B08A95805B2C}"/>
              </a:ext>
            </a:extLst>
          </p:cNvPr>
          <p:cNvSpPr txBox="1">
            <a:spLocks noChangeArrowheads="1"/>
          </p:cNvSpPr>
          <p:nvPr userDrawn="1"/>
        </p:nvSpPr>
        <p:spPr bwMode="auto">
          <a:xfrm>
            <a:off x="898901" y="3373116"/>
            <a:ext cx="10358312" cy="49594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37931725" indent="-37474525">
              <a:defRPr>
                <a:solidFill>
                  <a:schemeClr val="tx1"/>
                </a:solidFill>
                <a:latin typeface="Calibri" panose="020F0502020204030204" pitchFamily="34" charset="0"/>
                <a:ea typeface="ＭＳ Ｐゴシック" panose="020B0600070205080204" pitchFamily="34" charset="-128"/>
              </a:defRPr>
            </a:lvl2pPr>
            <a:lvl3pPr>
              <a:defRPr>
                <a:solidFill>
                  <a:schemeClr val="tx1"/>
                </a:solidFill>
                <a:latin typeface="Calibri" panose="020F0502020204030204" pitchFamily="34" charset="0"/>
                <a:ea typeface="ＭＳ Ｐゴシック" panose="020B0600070205080204" pitchFamily="34" charset="-128"/>
              </a:defRPr>
            </a:lvl3pPr>
            <a:lvl4pPr>
              <a:defRPr>
                <a:solidFill>
                  <a:schemeClr val="tx1"/>
                </a:solidFill>
                <a:latin typeface="Calibri" panose="020F0502020204030204" pitchFamily="34" charset="0"/>
                <a:ea typeface="ＭＳ Ｐゴシック" panose="020B0600070205080204" pitchFamily="34" charset="-128"/>
              </a:defRPr>
            </a:lvl4pPr>
            <a:lvl5pPr>
              <a:defRPr>
                <a:solidFill>
                  <a:schemeClr val="tx1"/>
                </a:solidFill>
                <a:latin typeface="Calibri" panose="020F0502020204030204" pitchFamily="34" charset="0"/>
                <a:ea typeface="ＭＳ Ｐゴシック" panose="020B0600070205080204" pitchFamily="34" charset="-128"/>
              </a:defRPr>
            </a:lvl5pPr>
            <a:lvl6pPr marL="4572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9144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13716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18288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algn="ctr"/>
            <a:r>
              <a:rPr lang="en-US" altLang="en-US" sz="2667" b="1" dirty="0"/>
              <a:t>Yellow area - Safe zone (Text)</a:t>
            </a:r>
            <a:endParaRPr lang="en-US" sz="2667" dirty="0"/>
          </a:p>
        </p:txBody>
      </p:sp>
      <p:sp>
        <p:nvSpPr>
          <p:cNvPr id="13" name="TextBox 12">
            <a:extLst>
              <a:ext uri="{FF2B5EF4-FFF2-40B4-BE49-F238E27FC236}">
                <a16:creationId xmlns:a16="http://schemas.microsoft.com/office/drawing/2014/main" id="{8063EB03-1035-2A42-A7B7-EFCB789C3CFF}"/>
              </a:ext>
            </a:extLst>
          </p:cNvPr>
          <p:cNvSpPr txBox="1">
            <a:spLocks noChangeArrowheads="1"/>
          </p:cNvSpPr>
          <p:nvPr userDrawn="1"/>
        </p:nvSpPr>
        <p:spPr bwMode="auto">
          <a:xfrm>
            <a:off x="898901" y="743221"/>
            <a:ext cx="10358312" cy="754251"/>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37931725" indent="-37474525">
              <a:defRPr>
                <a:solidFill>
                  <a:schemeClr val="tx1"/>
                </a:solidFill>
                <a:latin typeface="Calibri" panose="020F0502020204030204" pitchFamily="34" charset="0"/>
                <a:ea typeface="ＭＳ Ｐゴシック" panose="020B0600070205080204" pitchFamily="34" charset="-128"/>
              </a:defRPr>
            </a:lvl2pPr>
            <a:lvl3pPr>
              <a:defRPr>
                <a:solidFill>
                  <a:schemeClr val="tx1"/>
                </a:solidFill>
                <a:latin typeface="Calibri" panose="020F0502020204030204" pitchFamily="34" charset="0"/>
                <a:ea typeface="ＭＳ Ｐゴシック" panose="020B0600070205080204" pitchFamily="34" charset="-128"/>
              </a:defRPr>
            </a:lvl3pPr>
            <a:lvl4pPr>
              <a:defRPr>
                <a:solidFill>
                  <a:schemeClr val="tx1"/>
                </a:solidFill>
                <a:latin typeface="Calibri" panose="020F0502020204030204" pitchFamily="34" charset="0"/>
                <a:ea typeface="ＭＳ Ｐゴシック" panose="020B0600070205080204" pitchFamily="34" charset="-128"/>
              </a:defRPr>
            </a:lvl4pPr>
            <a:lvl5pPr>
              <a:defRPr>
                <a:solidFill>
                  <a:schemeClr val="tx1"/>
                </a:solidFill>
                <a:latin typeface="Calibri" panose="020F0502020204030204" pitchFamily="34" charset="0"/>
                <a:ea typeface="ＭＳ Ｐゴシック" panose="020B0600070205080204" pitchFamily="34" charset="-128"/>
              </a:defRPr>
            </a:lvl5pPr>
            <a:lvl6pPr marL="4572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9144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13716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18288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algn="ctr"/>
            <a:r>
              <a:rPr lang="en-US" altLang="en-US" sz="2400" b="1" dirty="0"/>
              <a:t>Green area - Safe zone (Images/graphs)</a:t>
            </a:r>
            <a:endParaRPr lang="en-US" sz="2400" dirty="0"/>
          </a:p>
        </p:txBody>
      </p:sp>
      <p:sp>
        <p:nvSpPr>
          <p:cNvPr id="15" name="TextBox 14">
            <a:extLst>
              <a:ext uri="{FF2B5EF4-FFF2-40B4-BE49-F238E27FC236}">
                <a16:creationId xmlns:a16="http://schemas.microsoft.com/office/drawing/2014/main" id="{D4AEC118-475F-734A-9105-966190899502}"/>
              </a:ext>
            </a:extLst>
          </p:cNvPr>
          <p:cNvSpPr txBox="1"/>
          <p:nvPr userDrawn="1"/>
        </p:nvSpPr>
        <p:spPr>
          <a:xfrm>
            <a:off x="6086475" y="212791"/>
            <a:ext cx="5176711" cy="338554"/>
          </a:xfrm>
          <a:prstGeom prst="rect">
            <a:avLst/>
          </a:prstGeom>
          <a:noFill/>
        </p:spPr>
        <p:txBody>
          <a:bodyPr wrap="square" anchor="ctr">
            <a:spAutoFit/>
          </a:bodyPr>
          <a:lstStyle>
            <a:lvl1pPr>
              <a:defRPr>
                <a:solidFill>
                  <a:schemeClr val="tx1"/>
                </a:solidFill>
                <a:latin typeface="Calibri" panose="020F0502020204030204" pitchFamily="34" charset="0"/>
                <a:ea typeface="ＭＳ Ｐゴシック" panose="020B0600070205080204" pitchFamily="34" charset="-128"/>
              </a:defRPr>
            </a:lvl1pPr>
            <a:lvl2pPr marL="37931725" indent="-37474525">
              <a:defRPr>
                <a:solidFill>
                  <a:schemeClr val="tx1"/>
                </a:solidFill>
                <a:latin typeface="Calibri" panose="020F0502020204030204" pitchFamily="34" charset="0"/>
                <a:ea typeface="ＭＳ Ｐゴシック" panose="020B0600070205080204" pitchFamily="34" charset="-128"/>
              </a:defRPr>
            </a:lvl2pPr>
            <a:lvl3pPr>
              <a:defRPr>
                <a:solidFill>
                  <a:schemeClr val="tx1"/>
                </a:solidFill>
                <a:latin typeface="Calibri" panose="020F0502020204030204" pitchFamily="34" charset="0"/>
                <a:ea typeface="ＭＳ Ｐゴシック" panose="020B0600070205080204" pitchFamily="34" charset="-128"/>
              </a:defRPr>
            </a:lvl3pPr>
            <a:lvl4pPr>
              <a:defRPr>
                <a:solidFill>
                  <a:schemeClr val="tx1"/>
                </a:solidFill>
                <a:latin typeface="Calibri" panose="020F0502020204030204" pitchFamily="34" charset="0"/>
                <a:ea typeface="ＭＳ Ｐゴシック" panose="020B0600070205080204" pitchFamily="34" charset="-128"/>
              </a:defRPr>
            </a:lvl4pPr>
            <a:lvl5pPr>
              <a:defRPr>
                <a:solidFill>
                  <a:schemeClr val="tx1"/>
                </a:solidFill>
                <a:latin typeface="Calibri" panose="020F0502020204030204" pitchFamily="34" charset="0"/>
                <a:ea typeface="ＭＳ Ｐゴシック" panose="020B0600070205080204" pitchFamily="34" charset="-128"/>
              </a:defRPr>
            </a:lvl5pPr>
            <a:lvl6pPr marL="4572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9144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13716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18288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algn="r"/>
            <a:r>
              <a:rPr lang="en-US" altLang="en-US" sz="1600" b="1" dirty="0">
                <a:latin typeface="+mn-lt"/>
                <a:cs typeface="Calibri" panose="020F0502020204030204" pitchFamily="34" charset="0"/>
              </a:rPr>
              <a:t>Margins</a:t>
            </a:r>
          </a:p>
        </p:txBody>
      </p:sp>
      <p:sp>
        <p:nvSpPr>
          <p:cNvPr id="16" name="Parallelogram 15">
            <a:extLst>
              <a:ext uri="{FF2B5EF4-FFF2-40B4-BE49-F238E27FC236}">
                <a16:creationId xmlns:a16="http://schemas.microsoft.com/office/drawing/2014/main" id="{13541E20-10D8-2246-8A60-2AF6F93239C4}"/>
              </a:ext>
            </a:extLst>
          </p:cNvPr>
          <p:cNvSpPr/>
          <p:nvPr userDrawn="1"/>
        </p:nvSpPr>
        <p:spPr>
          <a:xfrm>
            <a:off x="11263185" y="217920"/>
            <a:ext cx="1024064" cy="369333"/>
          </a:xfrm>
          <a:prstGeom prst="parallelogram">
            <a:avLst/>
          </a:prstGeom>
          <a:solidFill>
            <a:srgbClr val="AD00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7" name="Parallelogram 16">
            <a:extLst>
              <a:ext uri="{FF2B5EF4-FFF2-40B4-BE49-F238E27FC236}">
                <a16:creationId xmlns:a16="http://schemas.microsoft.com/office/drawing/2014/main" id="{14A64FF5-A8A0-F644-B54E-07DB7B4B95A5}"/>
              </a:ext>
            </a:extLst>
          </p:cNvPr>
          <p:cNvSpPr/>
          <p:nvPr userDrawn="1"/>
        </p:nvSpPr>
        <p:spPr>
          <a:xfrm>
            <a:off x="-114299" y="217920"/>
            <a:ext cx="774700" cy="369333"/>
          </a:xfrm>
          <a:prstGeom prst="parallelogram">
            <a:avLst/>
          </a:prstGeom>
          <a:solidFill>
            <a:srgbClr val="AD00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pic>
        <p:nvPicPr>
          <p:cNvPr id="18" name="Picture 17">
            <a:extLst>
              <a:ext uri="{FF2B5EF4-FFF2-40B4-BE49-F238E27FC236}">
                <a16:creationId xmlns:a16="http://schemas.microsoft.com/office/drawing/2014/main" id="{AC85E8EE-5A05-864C-90C5-D47174CC829E}"/>
              </a:ext>
            </a:extLst>
          </p:cNvPr>
          <p:cNvPicPr>
            <a:picLocks noChangeAspect="1"/>
          </p:cNvPicPr>
          <p:nvPr userDrawn="1"/>
        </p:nvPicPr>
        <p:blipFill>
          <a:blip r:embed="rId2">
            <a:alphaModFix/>
          </a:blip>
          <a:stretch>
            <a:fillRect/>
          </a:stretch>
        </p:blipFill>
        <p:spPr>
          <a:xfrm>
            <a:off x="159026" y="271777"/>
            <a:ext cx="298873" cy="261620"/>
          </a:xfrm>
          <a:prstGeom prst="rect">
            <a:avLst/>
          </a:prstGeom>
        </p:spPr>
      </p:pic>
    </p:spTree>
    <p:extLst>
      <p:ext uri="{BB962C8B-B14F-4D97-AF65-F5344CB8AC3E}">
        <p14:creationId xmlns:p14="http://schemas.microsoft.com/office/powerpoint/2010/main" val="19920508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lour palette">
    <p:bg>
      <p:bgPr>
        <a:solidFill>
          <a:schemeClr val="bg1">
            <a:lumMod val="95000"/>
          </a:schemeClr>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4662E3C8-91AC-F14D-8298-44CF1A4E46B5}"/>
              </a:ext>
            </a:extLst>
          </p:cNvPr>
          <p:cNvSpPr txBox="1">
            <a:spLocks/>
          </p:cNvSpPr>
          <p:nvPr userDrawn="1"/>
        </p:nvSpPr>
        <p:spPr>
          <a:xfrm>
            <a:off x="411091" y="1003291"/>
            <a:ext cx="1607967" cy="442639"/>
          </a:xfrm>
          <a:prstGeom prst="rect">
            <a:avLst/>
          </a:prstGeom>
        </p:spPr>
        <p:txBody>
          <a:bodyPr vert="horz" lIns="121920" tIns="60960" rIns="121920" bIns="6096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1467" dirty="0">
                <a:latin typeface="+mn-lt"/>
              </a:rPr>
              <a:t>Main </a:t>
            </a:r>
            <a:r>
              <a:rPr lang="en-US" sz="1467" dirty="0" err="1">
                <a:latin typeface="+mn-lt"/>
              </a:rPr>
              <a:t>colours</a:t>
            </a:r>
            <a:r>
              <a:rPr lang="en-US" sz="1467" dirty="0">
                <a:latin typeface="+mn-lt"/>
              </a:rPr>
              <a:t>:</a:t>
            </a:r>
          </a:p>
        </p:txBody>
      </p:sp>
      <p:sp>
        <p:nvSpPr>
          <p:cNvPr id="8" name="Oval 7">
            <a:extLst>
              <a:ext uri="{FF2B5EF4-FFF2-40B4-BE49-F238E27FC236}">
                <a16:creationId xmlns:a16="http://schemas.microsoft.com/office/drawing/2014/main" id="{0645136B-D06A-D543-BBD8-6562317BC763}"/>
              </a:ext>
            </a:extLst>
          </p:cNvPr>
          <p:cNvSpPr/>
          <p:nvPr userDrawn="1"/>
        </p:nvSpPr>
        <p:spPr>
          <a:xfrm>
            <a:off x="3774084" y="1135305"/>
            <a:ext cx="380515" cy="380515"/>
          </a:xfrm>
          <a:prstGeom prst="ellipse">
            <a:avLst/>
          </a:prstGeom>
          <a:solidFill>
            <a:srgbClr val="A911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9" name="Title 1">
            <a:extLst>
              <a:ext uri="{FF2B5EF4-FFF2-40B4-BE49-F238E27FC236}">
                <a16:creationId xmlns:a16="http://schemas.microsoft.com/office/drawing/2014/main" id="{E4439D27-4EE1-1B42-BF5D-107BFB255E5F}"/>
              </a:ext>
            </a:extLst>
          </p:cNvPr>
          <p:cNvSpPr txBox="1">
            <a:spLocks/>
          </p:cNvSpPr>
          <p:nvPr userDrawn="1"/>
        </p:nvSpPr>
        <p:spPr>
          <a:xfrm>
            <a:off x="4154600" y="1136833"/>
            <a:ext cx="1071653" cy="410049"/>
          </a:xfrm>
          <a:prstGeom prst="rect">
            <a:avLst/>
          </a:prstGeom>
        </p:spPr>
        <p:txBody>
          <a:bodyPr vert="horz" lIns="121920" tIns="60960" rIns="121920" bIns="60960" rtlCol="0" anchor="ctr">
            <a:normAutofit fontScale="92500"/>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1200" dirty="0"/>
              <a:t>R169 G17 B44</a:t>
            </a:r>
          </a:p>
        </p:txBody>
      </p:sp>
      <p:sp>
        <p:nvSpPr>
          <p:cNvPr id="10" name="Oval 9">
            <a:extLst>
              <a:ext uri="{FF2B5EF4-FFF2-40B4-BE49-F238E27FC236}">
                <a16:creationId xmlns:a16="http://schemas.microsoft.com/office/drawing/2014/main" id="{AAA32377-27E2-204F-9C4C-A3B584A4197C}"/>
              </a:ext>
            </a:extLst>
          </p:cNvPr>
          <p:cNvSpPr/>
          <p:nvPr userDrawn="1"/>
        </p:nvSpPr>
        <p:spPr>
          <a:xfrm>
            <a:off x="6057172" y="1135305"/>
            <a:ext cx="380515" cy="380515"/>
          </a:xfrm>
          <a:prstGeom prst="ellipse">
            <a:avLst/>
          </a:prstGeom>
          <a:solidFill>
            <a:srgbClr val="5859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1" name="Title 1">
            <a:extLst>
              <a:ext uri="{FF2B5EF4-FFF2-40B4-BE49-F238E27FC236}">
                <a16:creationId xmlns:a16="http://schemas.microsoft.com/office/drawing/2014/main" id="{63D80558-15F0-1448-9356-D90B5EEF1C87}"/>
              </a:ext>
            </a:extLst>
          </p:cNvPr>
          <p:cNvSpPr txBox="1">
            <a:spLocks/>
          </p:cNvSpPr>
          <p:nvPr userDrawn="1"/>
        </p:nvSpPr>
        <p:spPr>
          <a:xfrm>
            <a:off x="6437688" y="1136833"/>
            <a:ext cx="1071653" cy="410049"/>
          </a:xfrm>
          <a:prstGeom prst="rect">
            <a:avLst/>
          </a:prstGeom>
        </p:spPr>
        <p:txBody>
          <a:bodyPr vert="horz" lIns="121920" tIns="60960" rIns="121920" bIns="60960" rtlCol="0" anchor="ctr">
            <a:normAutofit fontScale="25000" lnSpcReduction="20000"/>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4400" dirty="0"/>
              <a:t>R88 G89 B91</a:t>
            </a:r>
          </a:p>
        </p:txBody>
      </p:sp>
      <p:sp>
        <p:nvSpPr>
          <p:cNvPr id="12" name="Oval 11">
            <a:extLst>
              <a:ext uri="{FF2B5EF4-FFF2-40B4-BE49-F238E27FC236}">
                <a16:creationId xmlns:a16="http://schemas.microsoft.com/office/drawing/2014/main" id="{1A1CE699-745B-EE46-8D06-1353034C7B11}"/>
              </a:ext>
            </a:extLst>
          </p:cNvPr>
          <p:cNvSpPr/>
          <p:nvPr userDrawn="1"/>
        </p:nvSpPr>
        <p:spPr>
          <a:xfrm>
            <a:off x="3774084" y="1702195"/>
            <a:ext cx="380515" cy="380515"/>
          </a:xfrm>
          <a:prstGeom prst="ellipse">
            <a:avLst/>
          </a:prstGeom>
          <a:solidFill>
            <a:srgbClr val="D872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3" name="Title 1">
            <a:extLst>
              <a:ext uri="{FF2B5EF4-FFF2-40B4-BE49-F238E27FC236}">
                <a16:creationId xmlns:a16="http://schemas.microsoft.com/office/drawing/2014/main" id="{5EF4DFF7-AB08-2E42-BBF0-ECDAA509947F}"/>
              </a:ext>
            </a:extLst>
          </p:cNvPr>
          <p:cNvSpPr txBox="1">
            <a:spLocks/>
          </p:cNvSpPr>
          <p:nvPr userDrawn="1"/>
        </p:nvSpPr>
        <p:spPr>
          <a:xfrm>
            <a:off x="4154599" y="1703722"/>
            <a:ext cx="1226964" cy="410049"/>
          </a:xfrm>
          <a:prstGeom prst="rect">
            <a:avLst/>
          </a:prstGeom>
        </p:spPr>
        <p:txBody>
          <a:bodyPr vert="horz" lIns="121920" tIns="60960" rIns="121920" bIns="60960" rtlCol="0" anchor="ctr">
            <a:normAutofit fontScale="25000" lnSpcReduction="20000"/>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4400" dirty="0"/>
              <a:t>R216 G114 B82</a:t>
            </a:r>
          </a:p>
        </p:txBody>
      </p:sp>
      <p:sp>
        <p:nvSpPr>
          <p:cNvPr id="14" name="Oval 13">
            <a:extLst>
              <a:ext uri="{FF2B5EF4-FFF2-40B4-BE49-F238E27FC236}">
                <a16:creationId xmlns:a16="http://schemas.microsoft.com/office/drawing/2014/main" id="{FDD76048-1FA0-284D-9F9C-57DEDDE74B47}"/>
              </a:ext>
            </a:extLst>
          </p:cNvPr>
          <p:cNvSpPr/>
          <p:nvPr userDrawn="1"/>
        </p:nvSpPr>
        <p:spPr>
          <a:xfrm>
            <a:off x="6057172" y="1702195"/>
            <a:ext cx="380515" cy="380515"/>
          </a:xfrm>
          <a:prstGeom prst="ellipse">
            <a:avLst/>
          </a:prstGeom>
          <a:solidFill>
            <a:srgbClr val="8B8B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5" name="Title 1">
            <a:extLst>
              <a:ext uri="{FF2B5EF4-FFF2-40B4-BE49-F238E27FC236}">
                <a16:creationId xmlns:a16="http://schemas.microsoft.com/office/drawing/2014/main" id="{27D00537-C092-6F48-9BFF-A5854A7D2056}"/>
              </a:ext>
            </a:extLst>
          </p:cNvPr>
          <p:cNvSpPr txBox="1">
            <a:spLocks/>
          </p:cNvSpPr>
          <p:nvPr userDrawn="1"/>
        </p:nvSpPr>
        <p:spPr>
          <a:xfrm>
            <a:off x="6437688" y="1703722"/>
            <a:ext cx="1195901" cy="410049"/>
          </a:xfrm>
          <a:prstGeom prst="rect">
            <a:avLst/>
          </a:prstGeom>
        </p:spPr>
        <p:txBody>
          <a:bodyPr vert="horz" lIns="121920" tIns="60960" rIns="121920" bIns="60960" rtlCol="0" anchor="ctr">
            <a:normAutofit fontScale="25000" lnSpcReduction="20000"/>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4400" dirty="0"/>
              <a:t>R139 G139 B130</a:t>
            </a:r>
          </a:p>
        </p:txBody>
      </p:sp>
      <p:sp>
        <p:nvSpPr>
          <p:cNvPr id="16" name="Oval 15">
            <a:extLst>
              <a:ext uri="{FF2B5EF4-FFF2-40B4-BE49-F238E27FC236}">
                <a16:creationId xmlns:a16="http://schemas.microsoft.com/office/drawing/2014/main" id="{68C6EF04-767C-CE43-9638-BC8B251405FE}"/>
              </a:ext>
            </a:extLst>
          </p:cNvPr>
          <p:cNvSpPr/>
          <p:nvPr userDrawn="1"/>
        </p:nvSpPr>
        <p:spPr>
          <a:xfrm>
            <a:off x="3774084" y="2245787"/>
            <a:ext cx="380515" cy="380515"/>
          </a:xfrm>
          <a:prstGeom prst="ellipse">
            <a:avLst/>
          </a:prstGeom>
          <a:solidFill>
            <a:srgbClr val="B7AE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7" name="Title 1">
            <a:extLst>
              <a:ext uri="{FF2B5EF4-FFF2-40B4-BE49-F238E27FC236}">
                <a16:creationId xmlns:a16="http://schemas.microsoft.com/office/drawing/2014/main" id="{0AACF1D4-D1A3-3042-B337-A23DDB1D9FF2}"/>
              </a:ext>
            </a:extLst>
          </p:cNvPr>
          <p:cNvSpPr txBox="1">
            <a:spLocks/>
          </p:cNvSpPr>
          <p:nvPr userDrawn="1"/>
        </p:nvSpPr>
        <p:spPr>
          <a:xfrm>
            <a:off x="4154599" y="2247314"/>
            <a:ext cx="1296855" cy="410049"/>
          </a:xfrm>
          <a:prstGeom prst="rect">
            <a:avLst/>
          </a:prstGeom>
        </p:spPr>
        <p:txBody>
          <a:bodyPr vert="horz" lIns="121920" tIns="60960" rIns="121920" bIns="60960" rtlCol="0" anchor="ctr">
            <a:normAutofit fontScale="25000" lnSpcReduction="20000"/>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4400" dirty="0"/>
              <a:t>R183 G174 B159</a:t>
            </a:r>
          </a:p>
        </p:txBody>
      </p:sp>
      <p:sp>
        <p:nvSpPr>
          <p:cNvPr id="18" name="Oval 17">
            <a:extLst>
              <a:ext uri="{FF2B5EF4-FFF2-40B4-BE49-F238E27FC236}">
                <a16:creationId xmlns:a16="http://schemas.microsoft.com/office/drawing/2014/main" id="{C673914C-DD18-444F-AB8E-B241D4A7FB92}"/>
              </a:ext>
            </a:extLst>
          </p:cNvPr>
          <p:cNvSpPr/>
          <p:nvPr userDrawn="1"/>
        </p:nvSpPr>
        <p:spPr>
          <a:xfrm>
            <a:off x="6057172" y="2245787"/>
            <a:ext cx="380515" cy="380515"/>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9" name="Title 1">
            <a:extLst>
              <a:ext uri="{FF2B5EF4-FFF2-40B4-BE49-F238E27FC236}">
                <a16:creationId xmlns:a16="http://schemas.microsoft.com/office/drawing/2014/main" id="{5220B5B8-1F44-9849-94B5-94AE66F237F3}"/>
              </a:ext>
            </a:extLst>
          </p:cNvPr>
          <p:cNvSpPr txBox="1">
            <a:spLocks/>
          </p:cNvSpPr>
          <p:nvPr userDrawn="1"/>
        </p:nvSpPr>
        <p:spPr>
          <a:xfrm>
            <a:off x="6437688" y="2247314"/>
            <a:ext cx="1071653" cy="410049"/>
          </a:xfrm>
          <a:prstGeom prst="rect">
            <a:avLst/>
          </a:prstGeom>
        </p:spPr>
        <p:txBody>
          <a:bodyPr vert="horz" lIns="121920" tIns="60960" rIns="121920" bIns="6096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1067" dirty="0"/>
              <a:t>R0 G0 B0</a:t>
            </a:r>
          </a:p>
        </p:txBody>
      </p:sp>
      <p:sp>
        <p:nvSpPr>
          <p:cNvPr id="20" name="Title 1">
            <a:extLst>
              <a:ext uri="{FF2B5EF4-FFF2-40B4-BE49-F238E27FC236}">
                <a16:creationId xmlns:a16="http://schemas.microsoft.com/office/drawing/2014/main" id="{4E35DD01-B9AC-5E4B-8CE9-33C1582332B1}"/>
              </a:ext>
            </a:extLst>
          </p:cNvPr>
          <p:cNvSpPr txBox="1">
            <a:spLocks/>
          </p:cNvSpPr>
          <p:nvPr userDrawn="1"/>
        </p:nvSpPr>
        <p:spPr>
          <a:xfrm>
            <a:off x="411091" y="3010703"/>
            <a:ext cx="1794341" cy="442639"/>
          </a:xfrm>
          <a:prstGeom prst="rect">
            <a:avLst/>
          </a:prstGeom>
        </p:spPr>
        <p:txBody>
          <a:bodyPr vert="horz" lIns="121920" tIns="60960" rIns="121920" bIns="60960" rtlCol="0" anchor="ctr">
            <a:normAutofit fontScale="92500"/>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1600" dirty="0">
                <a:latin typeface="+mn-lt"/>
              </a:rPr>
              <a:t>Secondary </a:t>
            </a:r>
            <a:r>
              <a:rPr lang="en-US" sz="1600" dirty="0" err="1">
                <a:latin typeface="+mn-lt"/>
              </a:rPr>
              <a:t>colours</a:t>
            </a:r>
            <a:r>
              <a:rPr lang="en-US" sz="1600" dirty="0">
                <a:latin typeface="+mn-lt"/>
              </a:rPr>
              <a:t>:</a:t>
            </a:r>
          </a:p>
        </p:txBody>
      </p:sp>
      <p:sp>
        <p:nvSpPr>
          <p:cNvPr id="21" name="Oval 20">
            <a:extLst>
              <a:ext uri="{FF2B5EF4-FFF2-40B4-BE49-F238E27FC236}">
                <a16:creationId xmlns:a16="http://schemas.microsoft.com/office/drawing/2014/main" id="{36C1AFA9-88A2-A340-976C-076648145EF9}"/>
              </a:ext>
            </a:extLst>
          </p:cNvPr>
          <p:cNvSpPr/>
          <p:nvPr userDrawn="1"/>
        </p:nvSpPr>
        <p:spPr>
          <a:xfrm>
            <a:off x="3774084" y="3142717"/>
            <a:ext cx="380515" cy="380515"/>
          </a:xfrm>
          <a:prstGeom prst="ellipse">
            <a:avLst/>
          </a:prstGeom>
          <a:solidFill>
            <a:srgbClr val="5565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rgbClr val="55658E"/>
              </a:solidFill>
            </a:endParaRPr>
          </a:p>
        </p:txBody>
      </p:sp>
      <p:sp>
        <p:nvSpPr>
          <p:cNvPr id="22" name="Title 1">
            <a:extLst>
              <a:ext uri="{FF2B5EF4-FFF2-40B4-BE49-F238E27FC236}">
                <a16:creationId xmlns:a16="http://schemas.microsoft.com/office/drawing/2014/main" id="{4E36406A-7B19-D34A-B037-DF9CE533A2C9}"/>
              </a:ext>
            </a:extLst>
          </p:cNvPr>
          <p:cNvSpPr txBox="1">
            <a:spLocks/>
          </p:cNvSpPr>
          <p:nvPr userDrawn="1"/>
        </p:nvSpPr>
        <p:spPr>
          <a:xfrm>
            <a:off x="4154600" y="3144245"/>
            <a:ext cx="1226963" cy="410049"/>
          </a:xfrm>
          <a:prstGeom prst="rect">
            <a:avLst/>
          </a:prstGeom>
        </p:spPr>
        <p:txBody>
          <a:bodyPr vert="horz" lIns="121920" tIns="60960" rIns="121920" bIns="6096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1067" dirty="0"/>
              <a:t>R85 G101 B142</a:t>
            </a:r>
          </a:p>
        </p:txBody>
      </p:sp>
      <p:sp>
        <p:nvSpPr>
          <p:cNvPr id="23" name="Oval 22">
            <a:extLst>
              <a:ext uri="{FF2B5EF4-FFF2-40B4-BE49-F238E27FC236}">
                <a16:creationId xmlns:a16="http://schemas.microsoft.com/office/drawing/2014/main" id="{C4CFFD3F-B887-DC44-8466-EC344F77EAFD}"/>
              </a:ext>
            </a:extLst>
          </p:cNvPr>
          <p:cNvSpPr/>
          <p:nvPr userDrawn="1"/>
        </p:nvSpPr>
        <p:spPr>
          <a:xfrm>
            <a:off x="6057172" y="3142717"/>
            <a:ext cx="380515" cy="380515"/>
          </a:xfrm>
          <a:prstGeom prst="ellipse">
            <a:avLst/>
          </a:prstGeom>
          <a:solidFill>
            <a:srgbClr val="D5D2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24" name="Title 1">
            <a:extLst>
              <a:ext uri="{FF2B5EF4-FFF2-40B4-BE49-F238E27FC236}">
                <a16:creationId xmlns:a16="http://schemas.microsoft.com/office/drawing/2014/main" id="{C2887B36-DA44-564D-A7BC-9AD5C1C41350}"/>
              </a:ext>
            </a:extLst>
          </p:cNvPr>
          <p:cNvSpPr txBox="1">
            <a:spLocks/>
          </p:cNvSpPr>
          <p:nvPr userDrawn="1"/>
        </p:nvSpPr>
        <p:spPr>
          <a:xfrm>
            <a:off x="6437688" y="3144245"/>
            <a:ext cx="1195901" cy="410049"/>
          </a:xfrm>
          <a:prstGeom prst="rect">
            <a:avLst/>
          </a:prstGeom>
        </p:spPr>
        <p:txBody>
          <a:bodyPr vert="horz" lIns="121920" tIns="60960" rIns="121920" bIns="60960" rtlCol="0" anchor="ctr">
            <a:normAutofit fontScale="25000" lnSpcReduction="20000"/>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4400" dirty="0"/>
              <a:t>R213 G210 B198</a:t>
            </a:r>
          </a:p>
        </p:txBody>
      </p:sp>
      <p:sp>
        <p:nvSpPr>
          <p:cNvPr id="25" name="Oval 24">
            <a:extLst>
              <a:ext uri="{FF2B5EF4-FFF2-40B4-BE49-F238E27FC236}">
                <a16:creationId xmlns:a16="http://schemas.microsoft.com/office/drawing/2014/main" id="{739B7FA8-84E0-B24D-9AA4-58CC539F5C93}"/>
              </a:ext>
            </a:extLst>
          </p:cNvPr>
          <p:cNvSpPr/>
          <p:nvPr userDrawn="1"/>
        </p:nvSpPr>
        <p:spPr>
          <a:xfrm>
            <a:off x="3774084" y="3709607"/>
            <a:ext cx="380515" cy="380515"/>
          </a:xfrm>
          <a:prstGeom prst="ellipse">
            <a:avLst/>
          </a:prstGeom>
          <a:solidFill>
            <a:srgbClr val="638B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26" name="Title 1">
            <a:extLst>
              <a:ext uri="{FF2B5EF4-FFF2-40B4-BE49-F238E27FC236}">
                <a16:creationId xmlns:a16="http://schemas.microsoft.com/office/drawing/2014/main" id="{638137CA-864D-F045-A127-E83B3F4CFF29}"/>
              </a:ext>
            </a:extLst>
          </p:cNvPr>
          <p:cNvSpPr txBox="1">
            <a:spLocks/>
          </p:cNvSpPr>
          <p:nvPr userDrawn="1"/>
        </p:nvSpPr>
        <p:spPr>
          <a:xfrm>
            <a:off x="4154599" y="3711134"/>
            <a:ext cx="1226964" cy="410049"/>
          </a:xfrm>
          <a:prstGeom prst="rect">
            <a:avLst/>
          </a:prstGeom>
        </p:spPr>
        <p:txBody>
          <a:bodyPr vert="horz" lIns="121920" tIns="60960" rIns="121920" bIns="60960" rtlCol="0" anchor="ctr">
            <a:normAutofit fontScale="25000" lnSpcReduction="20000"/>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4400" dirty="0"/>
              <a:t>R99 G139 B170</a:t>
            </a:r>
          </a:p>
        </p:txBody>
      </p:sp>
      <p:sp>
        <p:nvSpPr>
          <p:cNvPr id="27" name="Oval 26">
            <a:extLst>
              <a:ext uri="{FF2B5EF4-FFF2-40B4-BE49-F238E27FC236}">
                <a16:creationId xmlns:a16="http://schemas.microsoft.com/office/drawing/2014/main" id="{A38293AD-A559-1E49-92D3-DF32817504D2}"/>
              </a:ext>
            </a:extLst>
          </p:cNvPr>
          <p:cNvSpPr/>
          <p:nvPr userDrawn="1"/>
        </p:nvSpPr>
        <p:spPr>
          <a:xfrm>
            <a:off x="6057172" y="3709607"/>
            <a:ext cx="380515" cy="380515"/>
          </a:xfrm>
          <a:prstGeom prst="ellipse">
            <a:avLst/>
          </a:prstGeom>
          <a:solidFill>
            <a:srgbClr val="A9BB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28" name="Title 1">
            <a:extLst>
              <a:ext uri="{FF2B5EF4-FFF2-40B4-BE49-F238E27FC236}">
                <a16:creationId xmlns:a16="http://schemas.microsoft.com/office/drawing/2014/main" id="{CF925E9E-E1F9-B345-B118-FEF1AFE92426}"/>
              </a:ext>
            </a:extLst>
          </p:cNvPr>
          <p:cNvSpPr txBox="1">
            <a:spLocks/>
          </p:cNvSpPr>
          <p:nvPr userDrawn="1"/>
        </p:nvSpPr>
        <p:spPr>
          <a:xfrm>
            <a:off x="6437688" y="3711134"/>
            <a:ext cx="1195901" cy="410049"/>
          </a:xfrm>
          <a:prstGeom prst="rect">
            <a:avLst/>
          </a:prstGeom>
        </p:spPr>
        <p:txBody>
          <a:bodyPr vert="horz" lIns="121920" tIns="60960" rIns="121920" bIns="60960" rtlCol="0" anchor="ctr">
            <a:normAutofit fontScale="25000" lnSpcReduction="20000"/>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4400" dirty="0"/>
              <a:t>R169 G187 B141</a:t>
            </a:r>
          </a:p>
        </p:txBody>
      </p:sp>
      <p:sp>
        <p:nvSpPr>
          <p:cNvPr id="29" name="Oval 28">
            <a:extLst>
              <a:ext uri="{FF2B5EF4-FFF2-40B4-BE49-F238E27FC236}">
                <a16:creationId xmlns:a16="http://schemas.microsoft.com/office/drawing/2014/main" id="{E0E1B7E3-D05A-8747-BFB2-999CBD3D576B}"/>
              </a:ext>
            </a:extLst>
          </p:cNvPr>
          <p:cNvSpPr/>
          <p:nvPr userDrawn="1"/>
        </p:nvSpPr>
        <p:spPr>
          <a:xfrm>
            <a:off x="3774084" y="4253199"/>
            <a:ext cx="380515" cy="380515"/>
          </a:xfrm>
          <a:prstGeom prst="ellipse">
            <a:avLst/>
          </a:prstGeom>
          <a:solidFill>
            <a:srgbClr val="B5B4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30" name="Title 1">
            <a:extLst>
              <a:ext uri="{FF2B5EF4-FFF2-40B4-BE49-F238E27FC236}">
                <a16:creationId xmlns:a16="http://schemas.microsoft.com/office/drawing/2014/main" id="{47250D34-0B75-D54A-BBBA-C9DE57388573}"/>
              </a:ext>
            </a:extLst>
          </p:cNvPr>
          <p:cNvSpPr txBox="1">
            <a:spLocks/>
          </p:cNvSpPr>
          <p:nvPr userDrawn="1"/>
        </p:nvSpPr>
        <p:spPr>
          <a:xfrm>
            <a:off x="4154599" y="4254726"/>
            <a:ext cx="1296855" cy="410049"/>
          </a:xfrm>
          <a:prstGeom prst="rect">
            <a:avLst/>
          </a:prstGeom>
        </p:spPr>
        <p:txBody>
          <a:bodyPr vert="horz" lIns="121920" tIns="60960" rIns="121920" bIns="60960" rtlCol="0" anchor="ctr">
            <a:normAutofit fontScale="25000" lnSpcReduction="20000"/>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4400" dirty="0"/>
              <a:t>R181 G180 B187</a:t>
            </a:r>
          </a:p>
        </p:txBody>
      </p:sp>
      <p:sp>
        <p:nvSpPr>
          <p:cNvPr id="31" name="Oval 30">
            <a:extLst>
              <a:ext uri="{FF2B5EF4-FFF2-40B4-BE49-F238E27FC236}">
                <a16:creationId xmlns:a16="http://schemas.microsoft.com/office/drawing/2014/main" id="{4E87E425-0193-4E49-AA43-5B424FCF8BAF}"/>
              </a:ext>
            </a:extLst>
          </p:cNvPr>
          <p:cNvSpPr/>
          <p:nvPr userDrawn="1"/>
        </p:nvSpPr>
        <p:spPr>
          <a:xfrm>
            <a:off x="6057172" y="4253199"/>
            <a:ext cx="380515" cy="380515"/>
          </a:xfrm>
          <a:prstGeom prst="ellipse">
            <a:avLst/>
          </a:prstGeom>
          <a:solidFill>
            <a:srgbClr val="5E6E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32" name="Title 1">
            <a:extLst>
              <a:ext uri="{FF2B5EF4-FFF2-40B4-BE49-F238E27FC236}">
                <a16:creationId xmlns:a16="http://schemas.microsoft.com/office/drawing/2014/main" id="{F90A23C6-3846-DF40-BE6F-99CE2295104A}"/>
              </a:ext>
            </a:extLst>
          </p:cNvPr>
          <p:cNvSpPr txBox="1">
            <a:spLocks/>
          </p:cNvSpPr>
          <p:nvPr userDrawn="1"/>
        </p:nvSpPr>
        <p:spPr>
          <a:xfrm>
            <a:off x="6437688" y="4254726"/>
            <a:ext cx="1071653" cy="410049"/>
          </a:xfrm>
          <a:prstGeom prst="rect">
            <a:avLst/>
          </a:prstGeom>
        </p:spPr>
        <p:txBody>
          <a:bodyPr vert="horz" lIns="121920" tIns="60960" rIns="121920" bIns="6096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1067" dirty="0"/>
              <a:t>R94 G110 B95</a:t>
            </a:r>
          </a:p>
        </p:txBody>
      </p:sp>
      <p:sp>
        <p:nvSpPr>
          <p:cNvPr id="33" name="Oval 32">
            <a:extLst>
              <a:ext uri="{FF2B5EF4-FFF2-40B4-BE49-F238E27FC236}">
                <a16:creationId xmlns:a16="http://schemas.microsoft.com/office/drawing/2014/main" id="{436725CA-B0DF-A144-9984-7D5B568DA05A}"/>
              </a:ext>
            </a:extLst>
          </p:cNvPr>
          <p:cNvSpPr/>
          <p:nvPr userDrawn="1"/>
        </p:nvSpPr>
        <p:spPr>
          <a:xfrm>
            <a:off x="3774084" y="5033639"/>
            <a:ext cx="380515" cy="380515"/>
          </a:xfrm>
          <a:prstGeom prst="ellipse">
            <a:avLst/>
          </a:prstGeom>
          <a:solidFill>
            <a:srgbClr val="A33E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34" name="Title 1">
            <a:extLst>
              <a:ext uri="{FF2B5EF4-FFF2-40B4-BE49-F238E27FC236}">
                <a16:creationId xmlns:a16="http://schemas.microsoft.com/office/drawing/2014/main" id="{C9981F60-211E-4342-AB3D-DB9B3D2BDC10}"/>
              </a:ext>
            </a:extLst>
          </p:cNvPr>
          <p:cNvSpPr txBox="1">
            <a:spLocks/>
          </p:cNvSpPr>
          <p:nvPr userDrawn="1"/>
        </p:nvSpPr>
        <p:spPr>
          <a:xfrm>
            <a:off x="4154600" y="5035166"/>
            <a:ext cx="1071653" cy="410049"/>
          </a:xfrm>
          <a:prstGeom prst="rect">
            <a:avLst/>
          </a:prstGeom>
        </p:spPr>
        <p:txBody>
          <a:bodyPr vert="horz" lIns="121920" tIns="60960" rIns="121920" bIns="60960" rtlCol="0" anchor="ctr">
            <a:normAutofit fontScale="92500"/>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1200" dirty="0"/>
              <a:t>R163 G62 B99</a:t>
            </a:r>
          </a:p>
        </p:txBody>
      </p:sp>
      <p:sp>
        <p:nvSpPr>
          <p:cNvPr id="35" name="Oval 34">
            <a:extLst>
              <a:ext uri="{FF2B5EF4-FFF2-40B4-BE49-F238E27FC236}">
                <a16:creationId xmlns:a16="http://schemas.microsoft.com/office/drawing/2014/main" id="{1DE2CBD2-F126-A041-A78C-046F314A2312}"/>
              </a:ext>
            </a:extLst>
          </p:cNvPr>
          <p:cNvSpPr/>
          <p:nvPr userDrawn="1"/>
        </p:nvSpPr>
        <p:spPr>
          <a:xfrm>
            <a:off x="6057172" y="5033639"/>
            <a:ext cx="380515" cy="380515"/>
          </a:xfrm>
          <a:prstGeom prst="ellipse">
            <a:avLst/>
          </a:prstGeom>
          <a:solidFill>
            <a:srgbClr val="4B4C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36" name="Title 1">
            <a:extLst>
              <a:ext uri="{FF2B5EF4-FFF2-40B4-BE49-F238E27FC236}">
                <a16:creationId xmlns:a16="http://schemas.microsoft.com/office/drawing/2014/main" id="{F02C5F41-C40E-3347-A00F-1F03B8960614}"/>
              </a:ext>
            </a:extLst>
          </p:cNvPr>
          <p:cNvSpPr txBox="1">
            <a:spLocks/>
          </p:cNvSpPr>
          <p:nvPr userDrawn="1"/>
        </p:nvSpPr>
        <p:spPr>
          <a:xfrm>
            <a:off x="6437688" y="5035166"/>
            <a:ext cx="1071653" cy="410049"/>
          </a:xfrm>
          <a:prstGeom prst="rect">
            <a:avLst/>
          </a:prstGeom>
        </p:spPr>
        <p:txBody>
          <a:bodyPr vert="horz" lIns="121920" tIns="60960" rIns="121920" bIns="60960" rtlCol="0" anchor="ctr">
            <a:normAutofit fontScale="25000" lnSpcReduction="20000"/>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4400" dirty="0"/>
              <a:t>R75 G76 B96</a:t>
            </a:r>
          </a:p>
        </p:txBody>
      </p:sp>
      <p:sp>
        <p:nvSpPr>
          <p:cNvPr id="37" name="Oval 36">
            <a:extLst>
              <a:ext uri="{FF2B5EF4-FFF2-40B4-BE49-F238E27FC236}">
                <a16:creationId xmlns:a16="http://schemas.microsoft.com/office/drawing/2014/main" id="{EE369E3F-87A3-7E42-9C9E-FB90FB33CF26}"/>
              </a:ext>
            </a:extLst>
          </p:cNvPr>
          <p:cNvSpPr/>
          <p:nvPr userDrawn="1"/>
        </p:nvSpPr>
        <p:spPr>
          <a:xfrm>
            <a:off x="3774084" y="5600528"/>
            <a:ext cx="380515" cy="380515"/>
          </a:xfrm>
          <a:prstGeom prst="ellipse">
            <a:avLst/>
          </a:prstGeom>
          <a:solidFill>
            <a:srgbClr val="D5A0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38" name="Title 1">
            <a:extLst>
              <a:ext uri="{FF2B5EF4-FFF2-40B4-BE49-F238E27FC236}">
                <a16:creationId xmlns:a16="http://schemas.microsoft.com/office/drawing/2014/main" id="{C1F415A3-80F1-A141-AD0B-4F4019F9E2B6}"/>
              </a:ext>
            </a:extLst>
          </p:cNvPr>
          <p:cNvSpPr txBox="1">
            <a:spLocks/>
          </p:cNvSpPr>
          <p:nvPr userDrawn="1"/>
        </p:nvSpPr>
        <p:spPr>
          <a:xfrm>
            <a:off x="4154599" y="5602056"/>
            <a:ext cx="1226964" cy="410049"/>
          </a:xfrm>
          <a:prstGeom prst="rect">
            <a:avLst/>
          </a:prstGeom>
        </p:spPr>
        <p:txBody>
          <a:bodyPr vert="horz" lIns="121920" tIns="60960" rIns="121920" bIns="60960" rtlCol="0" anchor="ctr">
            <a:normAutofit fontScale="25000" lnSpcReduction="20000"/>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4400" dirty="0"/>
              <a:t>R213 G160 B69</a:t>
            </a:r>
          </a:p>
        </p:txBody>
      </p:sp>
      <p:sp>
        <p:nvSpPr>
          <p:cNvPr id="39" name="Oval 38">
            <a:extLst>
              <a:ext uri="{FF2B5EF4-FFF2-40B4-BE49-F238E27FC236}">
                <a16:creationId xmlns:a16="http://schemas.microsoft.com/office/drawing/2014/main" id="{E7F9116B-A429-8647-B7E9-E68747EF0EA3}"/>
              </a:ext>
            </a:extLst>
          </p:cNvPr>
          <p:cNvSpPr/>
          <p:nvPr userDrawn="1"/>
        </p:nvSpPr>
        <p:spPr>
          <a:xfrm>
            <a:off x="6057172" y="5600528"/>
            <a:ext cx="380515" cy="380515"/>
          </a:xfrm>
          <a:prstGeom prst="ellipse">
            <a:avLst/>
          </a:prstGeom>
          <a:solidFill>
            <a:srgbClr val="BBAD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40" name="Title 1">
            <a:extLst>
              <a:ext uri="{FF2B5EF4-FFF2-40B4-BE49-F238E27FC236}">
                <a16:creationId xmlns:a16="http://schemas.microsoft.com/office/drawing/2014/main" id="{6104BF88-F1E5-B144-865A-CB06B7F0365A}"/>
              </a:ext>
            </a:extLst>
          </p:cNvPr>
          <p:cNvSpPr txBox="1">
            <a:spLocks/>
          </p:cNvSpPr>
          <p:nvPr userDrawn="1"/>
        </p:nvSpPr>
        <p:spPr>
          <a:xfrm>
            <a:off x="6437688" y="5602056"/>
            <a:ext cx="1195901" cy="410049"/>
          </a:xfrm>
          <a:prstGeom prst="rect">
            <a:avLst/>
          </a:prstGeom>
        </p:spPr>
        <p:txBody>
          <a:bodyPr vert="horz" lIns="121920" tIns="60960" rIns="121920" bIns="60960" rtlCol="0" anchor="ctr">
            <a:normAutofit fontScale="25000" lnSpcReduction="20000"/>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4400" dirty="0"/>
              <a:t>R187 G173 B161</a:t>
            </a:r>
          </a:p>
        </p:txBody>
      </p:sp>
      <p:sp>
        <p:nvSpPr>
          <p:cNvPr id="41" name="Oval 40">
            <a:extLst>
              <a:ext uri="{FF2B5EF4-FFF2-40B4-BE49-F238E27FC236}">
                <a16:creationId xmlns:a16="http://schemas.microsoft.com/office/drawing/2014/main" id="{778E9E78-8E0D-1649-971B-F99D3EA4F387}"/>
              </a:ext>
            </a:extLst>
          </p:cNvPr>
          <p:cNvSpPr/>
          <p:nvPr userDrawn="1"/>
        </p:nvSpPr>
        <p:spPr>
          <a:xfrm>
            <a:off x="3774084" y="6144120"/>
            <a:ext cx="380515" cy="380515"/>
          </a:xfrm>
          <a:prstGeom prst="ellipse">
            <a:avLst/>
          </a:prstGeom>
          <a:solidFill>
            <a:srgbClr val="6287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42" name="Title 1">
            <a:extLst>
              <a:ext uri="{FF2B5EF4-FFF2-40B4-BE49-F238E27FC236}">
                <a16:creationId xmlns:a16="http://schemas.microsoft.com/office/drawing/2014/main" id="{E5684AFE-D9B9-FE4F-B27F-93D520CDCE0C}"/>
              </a:ext>
            </a:extLst>
          </p:cNvPr>
          <p:cNvSpPr txBox="1">
            <a:spLocks/>
          </p:cNvSpPr>
          <p:nvPr userDrawn="1"/>
        </p:nvSpPr>
        <p:spPr>
          <a:xfrm>
            <a:off x="4154599" y="6145648"/>
            <a:ext cx="1296855" cy="410049"/>
          </a:xfrm>
          <a:prstGeom prst="rect">
            <a:avLst/>
          </a:prstGeom>
        </p:spPr>
        <p:txBody>
          <a:bodyPr vert="horz" lIns="121920" tIns="60960" rIns="121920" bIns="60960" rtlCol="0" anchor="ctr">
            <a:normAutofit fontScale="25000" lnSpcReduction="20000"/>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4400" dirty="0"/>
              <a:t>R98 G135 B149</a:t>
            </a:r>
          </a:p>
        </p:txBody>
      </p:sp>
      <p:sp>
        <p:nvSpPr>
          <p:cNvPr id="43" name="Oval 42">
            <a:extLst>
              <a:ext uri="{FF2B5EF4-FFF2-40B4-BE49-F238E27FC236}">
                <a16:creationId xmlns:a16="http://schemas.microsoft.com/office/drawing/2014/main" id="{68A39674-C259-AF49-AC66-CC531E2576D1}"/>
              </a:ext>
            </a:extLst>
          </p:cNvPr>
          <p:cNvSpPr/>
          <p:nvPr userDrawn="1"/>
        </p:nvSpPr>
        <p:spPr>
          <a:xfrm>
            <a:off x="6057172" y="6144120"/>
            <a:ext cx="380515" cy="380515"/>
          </a:xfrm>
          <a:prstGeom prst="ellipse">
            <a:avLst/>
          </a:prstGeom>
          <a:solidFill>
            <a:srgbClr val="BBC6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44" name="Title 1">
            <a:extLst>
              <a:ext uri="{FF2B5EF4-FFF2-40B4-BE49-F238E27FC236}">
                <a16:creationId xmlns:a16="http://schemas.microsoft.com/office/drawing/2014/main" id="{4064B2E7-0B25-E142-A500-84E66233A0D5}"/>
              </a:ext>
            </a:extLst>
          </p:cNvPr>
          <p:cNvSpPr txBox="1">
            <a:spLocks/>
          </p:cNvSpPr>
          <p:nvPr userDrawn="1"/>
        </p:nvSpPr>
        <p:spPr>
          <a:xfrm>
            <a:off x="6437688" y="6145648"/>
            <a:ext cx="1195901" cy="410049"/>
          </a:xfrm>
          <a:prstGeom prst="rect">
            <a:avLst/>
          </a:prstGeom>
        </p:spPr>
        <p:txBody>
          <a:bodyPr vert="horz" lIns="121920" tIns="60960" rIns="121920" bIns="6096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1067" dirty="0"/>
              <a:t>R184 G198 B204</a:t>
            </a:r>
          </a:p>
        </p:txBody>
      </p:sp>
      <p:sp>
        <p:nvSpPr>
          <p:cNvPr id="45" name="Title 1">
            <a:extLst>
              <a:ext uri="{FF2B5EF4-FFF2-40B4-BE49-F238E27FC236}">
                <a16:creationId xmlns:a16="http://schemas.microsoft.com/office/drawing/2014/main" id="{E0C832B8-15C7-0141-B94D-64C3A2BFD0A7}"/>
              </a:ext>
            </a:extLst>
          </p:cNvPr>
          <p:cNvSpPr txBox="1">
            <a:spLocks/>
          </p:cNvSpPr>
          <p:nvPr userDrawn="1"/>
        </p:nvSpPr>
        <p:spPr>
          <a:xfrm>
            <a:off x="411091" y="168284"/>
            <a:ext cx="2501011" cy="543592"/>
          </a:xfrm>
          <a:prstGeom prst="rect">
            <a:avLst/>
          </a:prstGeom>
        </p:spPr>
        <p:txBody>
          <a:bodyPr vert="horz" lIns="121920" tIns="60960" rIns="121920" bIns="60960" rtlCol="0" anchor="b">
            <a:normAutofit/>
          </a:bodyPr>
          <a:lstStyle>
            <a:lvl1pPr algn="ctr" defTabSz="685800" rtl="0" eaLnBrk="1" latinLnBrk="0" hangingPunct="1">
              <a:lnSpc>
                <a:spcPct val="90000"/>
              </a:lnSpc>
              <a:spcBef>
                <a:spcPct val="0"/>
              </a:spcBef>
              <a:buNone/>
              <a:defRPr sz="4500" kern="1200">
                <a:solidFill>
                  <a:schemeClr val="tx1"/>
                </a:solidFill>
                <a:latin typeface="+mj-lt"/>
                <a:ea typeface="+mj-ea"/>
                <a:cs typeface="+mj-cs"/>
              </a:defRPr>
            </a:lvl1pPr>
          </a:lstStyle>
          <a:p>
            <a:pPr algn="l"/>
            <a:r>
              <a:rPr lang="en-US" sz="2667" b="1" dirty="0" err="1">
                <a:latin typeface="+mn-lt"/>
              </a:rPr>
              <a:t>Colour</a:t>
            </a:r>
            <a:r>
              <a:rPr lang="en-US" sz="2667" b="1" dirty="0">
                <a:latin typeface="+mn-lt"/>
              </a:rPr>
              <a:t> Palette</a:t>
            </a:r>
          </a:p>
        </p:txBody>
      </p:sp>
    </p:spTree>
    <p:extLst>
      <p:ext uri="{BB962C8B-B14F-4D97-AF65-F5344CB8AC3E}">
        <p14:creationId xmlns:p14="http://schemas.microsoft.com/office/powerpoint/2010/main" val="34419430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908C6D3-6545-314C-BAA9-3130E77BF95C}" type="datetimeFigureOut">
              <a:rPr lang="en-US" smtClean="0"/>
              <a:t>5/19/24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0BA6312-DDF5-C346-837D-0A5E88A5F036}" type="slidenum">
              <a:rPr lang="en-US" smtClean="0"/>
              <a:t>‹#›</a:t>
            </a:fld>
            <a:endParaRPr lang="en-US" dirty="0"/>
          </a:p>
        </p:txBody>
      </p:sp>
    </p:spTree>
    <p:extLst>
      <p:ext uri="{BB962C8B-B14F-4D97-AF65-F5344CB8AC3E}">
        <p14:creationId xmlns:p14="http://schemas.microsoft.com/office/powerpoint/2010/main" val="32123902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
    <p:bg>
      <p:bgPr>
        <a:solidFill>
          <a:srgbClr val="AD000B"/>
        </a:solidFill>
        <a:effectLst/>
      </p:bgPr>
    </p:bg>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41A59ACD-99EE-E84E-A426-25EC6CE1BC2C}"/>
              </a:ext>
            </a:extLst>
          </p:cNvPr>
          <p:cNvPicPr>
            <a:picLocks noChangeAspect="1"/>
          </p:cNvPicPr>
          <p:nvPr userDrawn="1"/>
        </p:nvPicPr>
        <p:blipFill>
          <a:blip r:embed="rId2"/>
          <a:srcRect/>
          <a:stretch/>
        </p:blipFill>
        <p:spPr>
          <a:xfrm>
            <a:off x="1092725" y="0"/>
            <a:ext cx="10287000" cy="6858000"/>
          </a:xfrm>
          <a:prstGeom prst="parallelogram">
            <a:avLst/>
          </a:prstGeom>
        </p:spPr>
      </p:pic>
      <p:sp>
        <p:nvSpPr>
          <p:cNvPr id="6" name="Parallelogram 5">
            <a:extLst>
              <a:ext uri="{FF2B5EF4-FFF2-40B4-BE49-F238E27FC236}">
                <a16:creationId xmlns:a16="http://schemas.microsoft.com/office/drawing/2014/main" id="{D0F22290-2348-A949-B99B-1D288A8D4368}"/>
              </a:ext>
            </a:extLst>
          </p:cNvPr>
          <p:cNvSpPr/>
          <p:nvPr userDrawn="1"/>
        </p:nvSpPr>
        <p:spPr>
          <a:xfrm>
            <a:off x="-114299" y="1028700"/>
            <a:ext cx="774700" cy="369333"/>
          </a:xfrm>
          <a:prstGeom prst="parallelogram">
            <a:avLst/>
          </a:prstGeom>
          <a:solidFill>
            <a:srgbClr val="4A4A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8" name="Parallelogram 7">
            <a:extLst>
              <a:ext uri="{FF2B5EF4-FFF2-40B4-BE49-F238E27FC236}">
                <a16:creationId xmlns:a16="http://schemas.microsoft.com/office/drawing/2014/main" id="{312180DF-1175-B549-9E4E-6B9E0630F6C5}"/>
              </a:ext>
            </a:extLst>
          </p:cNvPr>
          <p:cNvSpPr/>
          <p:nvPr userDrawn="1"/>
        </p:nvSpPr>
        <p:spPr>
          <a:xfrm>
            <a:off x="2442971" y="1028700"/>
            <a:ext cx="9952172" cy="369333"/>
          </a:xfrm>
          <a:prstGeom prst="parallelogram">
            <a:avLst/>
          </a:prstGeom>
          <a:solidFill>
            <a:srgbClr val="4A4A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pic>
        <p:nvPicPr>
          <p:cNvPr id="9" name="Picture 8">
            <a:extLst>
              <a:ext uri="{FF2B5EF4-FFF2-40B4-BE49-F238E27FC236}">
                <a16:creationId xmlns:a16="http://schemas.microsoft.com/office/drawing/2014/main" id="{AFA5BE2E-F87E-2144-821B-B1E84D7F72FA}"/>
              </a:ext>
            </a:extLst>
          </p:cNvPr>
          <p:cNvPicPr>
            <a:picLocks noChangeAspect="1"/>
          </p:cNvPicPr>
          <p:nvPr userDrawn="1"/>
        </p:nvPicPr>
        <p:blipFill rotWithShape="1">
          <a:blip r:embed="rId3"/>
          <a:srcRect t="-1" r="62236" b="-6106"/>
          <a:stretch/>
        </p:blipFill>
        <p:spPr>
          <a:xfrm>
            <a:off x="808965" y="916028"/>
            <a:ext cx="1453788" cy="582141"/>
          </a:xfrm>
          <a:prstGeom prst="rect">
            <a:avLst/>
          </a:prstGeom>
        </p:spPr>
      </p:pic>
      <p:pic>
        <p:nvPicPr>
          <p:cNvPr id="10" name="Picture 9">
            <a:extLst>
              <a:ext uri="{FF2B5EF4-FFF2-40B4-BE49-F238E27FC236}">
                <a16:creationId xmlns:a16="http://schemas.microsoft.com/office/drawing/2014/main" id="{05030BB4-2552-B64E-AD74-72C3BDD7D0E8}"/>
              </a:ext>
            </a:extLst>
          </p:cNvPr>
          <p:cNvPicPr>
            <a:picLocks noChangeAspect="1"/>
          </p:cNvPicPr>
          <p:nvPr userDrawn="1"/>
        </p:nvPicPr>
        <p:blipFill rotWithShape="1">
          <a:blip r:embed="rId3"/>
          <a:srcRect l="39643"/>
          <a:stretch/>
        </p:blipFill>
        <p:spPr>
          <a:xfrm>
            <a:off x="2725850" y="905696"/>
            <a:ext cx="2323508" cy="548640"/>
          </a:xfrm>
          <a:prstGeom prst="rect">
            <a:avLst/>
          </a:prstGeom>
        </p:spPr>
      </p:pic>
    </p:spTree>
    <p:extLst>
      <p:ext uri="{BB962C8B-B14F-4D97-AF65-F5344CB8AC3E}">
        <p14:creationId xmlns:p14="http://schemas.microsoft.com/office/powerpoint/2010/main" val="23963694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Cover">
    <p:bg>
      <p:bgPr>
        <a:solidFill>
          <a:srgbClr val="AD000B"/>
        </a:solidFill>
        <a:effectLst/>
      </p:bgPr>
    </p:bg>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771A2C45-F920-AF45-98FF-6F94A3A91AD9}"/>
              </a:ext>
            </a:extLst>
          </p:cNvPr>
          <p:cNvSpPr/>
          <p:nvPr userDrawn="1"/>
        </p:nvSpPr>
        <p:spPr>
          <a:xfrm>
            <a:off x="991894" y="0"/>
            <a:ext cx="10391143" cy="6858000"/>
          </a:xfrm>
          <a:prstGeom prst="parallelogram">
            <a:avLst/>
          </a:prstGeom>
          <a:solidFill>
            <a:srgbClr val="9411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6" name="Parallelogram 5">
            <a:extLst>
              <a:ext uri="{FF2B5EF4-FFF2-40B4-BE49-F238E27FC236}">
                <a16:creationId xmlns:a16="http://schemas.microsoft.com/office/drawing/2014/main" id="{D0F22290-2348-A949-B99B-1D288A8D4368}"/>
              </a:ext>
            </a:extLst>
          </p:cNvPr>
          <p:cNvSpPr/>
          <p:nvPr userDrawn="1"/>
        </p:nvSpPr>
        <p:spPr>
          <a:xfrm>
            <a:off x="-114299" y="713740"/>
            <a:ext cx="774700" cy="369333"/>
          </a:xfrm>
          <a:prstGeom prst="parallelogram">
            <a:avLst/>
          </a:prstGeom>
          <a:solidFill>
            <a:srgbClr val="4A4A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8" name="Parallelogram 7">
            <a:extLst>
              <a:ext uri="{FF2B5EF4-FFF2-40B4-BE49-F238E27FC236}">
                <a16:creationId xmlns:a16="http://schemas.microsoft.com/office/drawing/2014/main" id="{312180DF-1175-B549-9E4E-6B9E0630F6C5}"/>
              </a:ext>
            </a:extLst>
          </p:cNvPr>
          <p:cNvSpPr/>
          <p:nvPr userDrawn="1"/>
        </p:nvSpPr>
        <p:spPr>
          <a:xfrm>
            <a:off x="2442971" y="713740"/>
            <a:ext cx="9952172" cy="369333"/>
          </a:xfrm>
          <a:prstGeom prst="parallelogram">
            <a:avLst/>
          </a:prstGeom>
          <a:solidFill>
            <a:srgbClr val="4A4A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pic>
        <p:nvPicPr>
          <p:cNvPr id="9" name="Picture 8">
            <a:extLst>
              <a:ext uri="{FF2B5EF4-FFF2-40B4-BE49-F238E27FC236}">
                <a16:creationId xmlns:a16="http://schemas.microsoft.com/office/drawing/2014/main" id="{AFA5BE2E-F87E-2144-821B-B1E84D7F72FA}"/>
              </a:ext>
            </a:extLst>
          </p:cNvPr>
          <p:cNvPicPr>
            <a:picLocks noChangeAspect="1"/>
          </p:cNvPicPr>
          <p:nvPr userDrawn="1"/>
        </p:nvPicPr>
        <p:blipFill rotWithShape="1">
          <a:blip r:embed="rId2"/>
          <a:srcRect t="-1" r="62236" b="-6106"/>
          <a:stretch/>
        </p:blipFill>
        <p:spPr>
          <a:xfrm>
            <a:off x="808965" y="601068"/>
            <a:ext cx="1453788" cy="582141"/>
          </a:xfrm>
          <a:prstGeom prst="rect">
            <a:avLst/>
          </a:prstGeom>
        </p:spPr>
      </p:pic>
      <p:pic>
        <p:nvPicPr>
          <p:cNvPr id="10" name="Picture 9">
            <a:extLst>
              <a:ext uri="{FF2B5EF4-FFF2-40B4-BE49-F238E27FC236}">
                <a16:creationId xmlns:a16="http://schemas.microsoft.com/office/drawing/2014/main" id="{05030BB4-2552-B64E-AD74-72C3BDD7D0E8}"/>
              </a:ext>
            </a:extLst>
          </p:cNvPr>
          <p:cNvPicPr>
            <a:picLocks noChangeAspect="1"/>
          </p:cNvPicPr>
          <p:nvPr userDrawn="1"/>
        </p:nvPicPr>
        <p:blipFill rotWithShape="1">
          <a:blip r:embed="rId2"/>
          <a:srcRect l="39643"/>
          <a:stretch/>
        </p:blipFill>
        <p:spPr>
          <a:xfrm>
            <a:off x="2725850" y="590736"/>
            <a:ext cx="2323508" cy="548640"/>
          </a:xfrm>
          <a:prstGeom prst="rect">
            <a:avLst/>
          </a:prstGeom>
        </p:spPr>
      </p:pic>
    </p:spTree>
    <p:extLst>
      <p:ext uri="{BB962C8B-B14F-4D97-AF65-F5344CB8AC3E}">
        <p14:creationId xmlns:p14="http://schemas.microsoft.com/office/powerpoint/2010/main" val="36148189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nside page">
    <p:bg>
      <p:bgPr>
        <a:solidFill>
          <a:srgbClr val="424242"/>
        </a:solidFill>
        <a:effectLst/>
      </p:bgPr>
    </p:bg>
    <p:spTree>
      <p:nvGrpSpPr>
        <p:cNvPr id="1" name=""/>
        <p:cNvGrpSpPr/>
        <p:nvPr/>
      </p:nvGrpSpPr>
      <p:grpSpPr>
        <a:xfrm>
          <a:off x="0" y="0"/>
          <a:ext cx="0" cy="0"/>
          <a:chOff x="0" y="0"/>
          <a:chExt cx="0" cy="0"/>
        </a:xfrm>
      </p:grpSpPr>
      <p:sp>
        <p:nvSpPr>
          <p:cNvPr id="6" name="Parallelogram 5">
            <a:extLst>
              <a:ext uri="{FF2B5EF4-FFF2-40B4-BE49-F238E27FC236}">
                <a16:creationId xmlns:a16="http://schemas.microsoft.com/office/drawing/2014/main" id="{6E6CA739-0125-4E41-B289-9FFF0ABDEA54}"/>
              </a:ext>
            </a:extLst>
          </p:cNvPr>
          <p:cNvSpPr/>
          <p:nvPr userDrawn="1"/>
        </p:nvSpPr>
        <p:spPr>
          <a:xfrm>
            <a:off x="2552056" y="419100"/>
            <a:ext cx="9735195" cy="369333"/>
          </a:xfrm>
          <a:prstGeom prst="parallelogram">
            <a:avLst/>
          </a:prstGeom>
          <a:solidFill>
            <a:srgbClr val="AD00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7" name="Parallelogram 6">
            <a:extLst>
              <a:ext uri="{FF2B5EF4-FFF2-40B4-BE49-F238E27FC236}">
                <a16:creationId xmlns:a16="http://schemas.microsoft.com/office/drawing/2014/main" id="{13C8934A-3E2C-674A-9F2D-F355918A86CD}"/>
              </a:ext>
            </a:extLst>
          </p:cNvPr>
          <p:cNvSpPr/>
          <p:nvPr userDrawn="1"/>
        </p:nvSpPr>
        <p:spPr>
          <a:xfrm>
            <a:off x="-114299" y="419100"/>
            <a:ext cx="774700" cy="369333"/>
          </a:xfrm>
          <a:prstGeom prst="parallelogram">
            <a:avLst/>
          </a:prstGeom>
          <a:solidFill>
            <a:srgbClr val="AD00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pic>
        <p:nvPicPr>
          <p:cNvPr id="8" name="Picture 7">
            <a:extLst>
              <a:ext uri="{FF2B5EF4-FFF2-40B4-BE49-F238E27FC236}">
                <a16:creationId xmlns:a16="http://schemas.microsoft.com/office/drawing/2014/main" id="{31903174-3EAD-564F-94CD-456BC73A1BA8}"/>
              </a:ext>
            </a:extLst>
          </p:cNvPr>
          <p:cNvPicPr>
            <a:picLocks noChangeAspect="1"/>
          </p:cNvPicPr>
          <p:nvPr userDrawn="1"/>
        </p:nvPicPr>
        <p:blipFill rotWithShape="1">
          <a:blip r:embed="rId2"/>
          <a:srcRect r="61699"/>
          <a:stretch/>
        </p:blipFill>
        <p:spPr>
          <a:xfrm>
            <a:off x="912285" y="306428"/>
            <a:ext cx="1474455" cy="548640"/>
          </a:xfrm>
          <a:prstGeom prst="rect">
            <a:avLst/>
          </a:prstGeom>
        </p:spPr>
      </p:pic>
      <p:pic>
        <p:nvPicPr>
          <p:cNvPr id="9" name="Picture 8">
            <a:extLst>
              <a:ext uri="{FF2B5EF4-FFF2-40B4-BE49-F238E27FC236}">
                <a16:creationId xmlns:a16="http://schemas.microsoft.com/office/drawing/2014/main" id="{4169BF52-9266-AB4F-B47D-F989A6790A8E}"/>
              </a:ext>
            </a:extLst>
          </p:cNvPr>
          <p:cNvPicPr>
            <a:picLocks noChangeAspect="1"/>
          </p:cNvPicPr>
          <p:nvPr userDrawn="1"/>
        </p:nvPicPr>
        <p:blipFill rotWithShape="1">
          <a:blip r:embed="rId2"/>
          <a:srcRect l="39643"/>
          <a:stretch/>
        </p:blipFill>
        <p:spPr>
          <a:xfrm>
            <a:off x="2752275" y="296096"/>
            <a:ext cx="2323508" cy="548640"/>
          </a:xfrm>
          <a:prstGeom prst="rect">
            <a:avLst/>
          </a:prstGeom>
        </p:spPr>
      </p:pic>
    </p:spTree>
    <p:extLst>
      <p:ext uri="{BB962C8B-B14F-4D97-AF65-F5344CB8AC3E}">
        <p14:creationId xmlns:p14="http://schemas.microsoft.com/office/powerpoint/2010/main" val="32570648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ub topic 1">
    <p:bg>
      <p:bgRef idx="1001">
        <a:schemeClr val="bg1"/>
      </p:bgRef>
    </p:bg>
    <p:spTree>
      <p:nvGrpSpPr>
        <p:cNvPr id="1" name=""/>
        <p:cNvGrpSpPr/>
        <p:nvPr/>
      </p:nvGrpSpPr>
      <p:grpSpPr>
        <a:xfrm>
          <a:off x="0" y="0"/>
          <a:ext cx="0" cy="0"/>
          <a:chOff x="0" y="0"/>
          <a:chExt cx="0" cy="0"/>
        </a:xfrm>
      </p:grpSpPr>
      <p:sp>
        <p:nvSpPr>
          <p:cNvPr id="7" name="Parallelogram 6">
            <a:extLst>
              <a:ext uri="{FF2B5EF4-FFF2-40B4-BE49-F238E27FC236}">
                <a16:creationId xmlns:a16="http://schemas.microsoft.com/office/drawing/2014/main" id="{9C487537-7A8C-3044-9295-0E00CF46A743}"/>
              </a:ext>
            </a:extLst>
          </p:cNvPr>
          <p:cNvSpPr/>
          <p:nvPr userDrawn="1"/>
        </p:nvSpPr>
        <p:spPr>
          <a:xfrm>
            <a:off x="11263185" y="217920"/>
            <a:ext cx="1024064" cy="369333"/>
          </a:xfrm>
          <a:prstGeom prst="parallelogram">
            <a:avLst/>
          </a:prstGeom>
          <a:solidFill>
            <a:srgbClr val="AD00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8" name="Parallelogram 7">
            <a:extLst>
              <a:ext uri="{FF2B5EF4-FFF2-40B4-BE49-F238E27FC236}">
                <a16:creationId xmlns:a16="http://schemas.microsoft.com/office/drawing/2014/main" id="{2DCE7C8C-3C20-5C43-9F8E-0F49D816B18A}"/>
              </a:ext>
            </a:extLst>
          </p:cNvPr>
          <p:cNvSpPr/>
          <p:nvPr userDrawn="1"/>
        </p:nvSpPr>
        <p:spPr>
          <a:xfrm>
            <a:off x="-114299" y="217920"/>
            <a:ext cx="774700" cy="369333"/>
          </a:xfrm>
          <a:prstGeom prst="parallelogram">
            <a:avLst/>
          </a:prstGeom>
          <a:solidFill>
            <a:srgbClr val="AD00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pic>
        <p:nvPicPr>
          <p:cNvPr id="9" name="Picture 8">
            <a:extLst>
              <a:ext uri="{FF2B5EF4-FFF2-40B4-BE49-F238E27FC236}">
                <a16:creationId xmlns:a16="http://schemas.microsoft.com/office/drawing/2014/main" id="{A7E76775-D449-E544-9287-5E6D6C573036}"/>
              </a:ext>
            </a:extLst>
          </p:cNvPr>
          <p:cNvPicPr>
            <a:picLocks noChangeAspect="1"/>
          </p:cNvPicPr>
          <p:nvPr userDrawn="1"/>
        </p:nvPicPr>
        <p:blipFill>
          <a:blip r:embed="rId2">
            <a:alphaModFix/>
          </a:blip>
          <a:stretch>
            <a:fillRect/>
          </a:stretch>
        </p:blipFill>
        <p:spPr>
          <a:xfrm>
            <a:off x="159026" y="271777"/>
            <a:ext cx="298873" cy="261620"/>
          </a:xfrm>
          <a:prstGeom prst="rect">
            <a:avLst/>
          </a:prstGeom>
        </p:spPr>
      </p:pic>
    </p:spTree>
    <p:extLst>
      <p:ext uri="{BB962C8B-B14F-4D97-AF65-F5344CB8AC3E}">
        <p14:creationId xmlns:p14="http://schemas.microsoft.com/office/powerpoint/2010/main" val="1894309200"/>
      </p:ext>
    </p:extLst>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ub topic 2">
    <p:bg>
      <p:bgPr>
        <a:solidFill>
          <a:schemeClr val="bg1"/>
        </a:solidFill>
        <a:effectLst/>
      </p:bgPr>
    </p:bg>
    <p:spTree>
      <p:nvGrpSpPr>
        <p:cNvPr id="1" name=""/>
        <p:cNvGrpSpPr/>
        <p:nvPr/>
      </p:nvGrpSpPr>
      <p:grpSpPr>
        <a:xfrm>
          <a:off x="0" y="0"/>
          <a:ext cx="0" cy="0"/>
          <a:chOff x="0" y="0"/>
          <a:chExt cx="0" cy="0"/>
        </a:xfrm>
      </p:grpSpPr>
      <p:sp>
        <p:nvSpPr>
          <p:cNvPr id="7" name="Parallelogram 6">
            <a:extLst>
              <a:ext uri="{FF2B5EF4-FFF2-40B4-BE49-F238E27FC236}">
                <a16:creationId xmlns:a16="http://schemas.microsoft.com/office/drawing/2014/main" id="{9C487537-7A8C-3044-9295-0E00CF46A743}"/>
              </a:ext>
            </a:extLst>
          </p:cNvPr>
          <p:cNvSpPr/>
          <p:nvPr userDrawn="1"/>
        </p:nvSpPr>
        <p:spPr>
          <a:xfrm>
            <a:off x="11263185" y="217920"/>
            <a:ext cx="1024064" cy="369333"/>
          </a:xfrm>
          <a:prstGeom prst="parallelogram">
            <a:avLst/>
          </a:prstGeom>
          <a:solidFill>
            <a:srgbClr val="AD00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8" name="Parallelogram 7">
            <a:extLst>
              <a:ext uri="{FF2B5EF4-FFF2-40B4-BE49-F238E27FC236}">
                <a16:creationId xmlns:a16="http://schemas.microsoft.com/office/drawing/2014/main" id="{2DCE7C8C-3C20-5C43-9F8E-0F49D816B18A}"/>
              </a:ext>
            </a:extLst>
          </p:cNvPr>
          <p:cNvSpPr/>
          <p:nvPr userDrawn="1"/>
        </p:nvSpPr>
        <p:spPr>
          <a:xfrm>
            <a:off x="-114299" y="217920"/>
            <a:ext cx="774700" cy="369333"/>
          </a:xfrm>
          <a:prstGeom prst="parallelogram">
            <a:avLst/>
          </a:prstGeom>
          <a:solidFill>
            <a:srgbClr val="AD00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pic>
        <p:nvPicPr>
          <p:cNvPr id="9" name="Picture 8">
            <a:extLst>
              <a:ext uri="{FF2B5EF4-FFF2-40B4-BE49-F238E27FC236}">
                <a16:creationId xmlns:a16="http://schemas.microsoft.com/office/drawing/2014/main" id="{A7E76775-D449-E544-9287-5E6D6C573036}"/>
              </a:ext>
            </a:extLst>
          </p:cNvPr>
          <p:cNvPicPr>
            <a:picLocks noChangeAspect="1"/>
          </p:cNvPicPr>
          <p:nvPr userDrawn="1"/>
        </p:nvPicPr>
        <p:blipFill>
          <a:blip r:embed="rId2">
            <a:alphaModFix/>
          </a:blip>
          <a:stretch>
            <a:fillRect/>
          </a:stretch>
        </p:blipFill>
        <p:spPr>
          <a:xfrm>
            <a:off x="159026" y="271777"/>
            <a:ext cx="298873" cy="261620"/>
          </a:xfrm>
          <a:prstGeom prst="rect">
            <a:avLst/>
          </a:prstGeom>
        </p:spPr>
      </p:pic>
    </p:spTree>
    <p:extLst>
      <p:ext uri="{BB962C8B-B14F-4D97-AF65-F5344CB8AC3E}">
        <p14:creationId xmlns:p14="http://schemas.microsoft.com/office/powerpoint/2010/main" val="29341176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hank you page">
    <p:bg>
      <p:bgPr>
        <a:solidFill>
          <a:srgbClr val="424242"/>
        </a:solidFill>
        <a:effectLst/>
      </p:bgPr>
    </p:bg>
    <p:spTree>
      <p:nvGrpSpPr>
        <p:cNvPr id="1" name=""/>
        <p:cNvGrpSpPr/>
        <p:nvPr/>
      </p:nvGrpSpPr>
      <p:grpSpPr>
        <a:xfrm>
          <a:off x="0" y="0"/>
          <a:ext cx="0" cy="0"/>
          <a:chOff x="0" y="0"/>
          <a:chExt cx="0" cy="0"/>
        </a:xfrm>
      </p:grpSpPr>
      <p:sp>
        <p:nvSpPr>
          <p:cNvPr id="6" name="Parallelogram 5">
            <a:extLst>
              <a:ext uri="{FF2B5EF4-FFF2-40B4-BE49-F238E27FC236}">
                <a16:creationId xmlns:a16="http://schemas.microsoft.com/office/drawing/2014/main" id="{6E500F85-4D1C-AC47-9D7D-52BC456392A7}"/>
              </a:ext>
            </a:extLst>
          </p:cNvPr>
          <p:cNvSpPr/>
          <p:nvPr userDrawn="1"/>
        </p:nvSpPr>
        <p:spPr>
          <a:xfrm>
            <a:off x="-114299" y="217920"/>
            <a:ext cx="774700" cy="369333"/>
          </a:xfrm>
          <a:prstGeom prst="parallelogram">
            <a:avLst/>
          </a:prstGeom>
          <a:solidFill>
            <a:srgbClr val="AD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pic>
        <p:nvPicPr>
          <p:cNvPr id="7" name="Picture 6">
            <a:extLst>
              <a:ext uri="{FF2B5EF4-FFF2-40B4-BE49-F238E27FC236}">
                <a16:creationId xmlns:a16="http://schemas.microsoft.com/office/drawing/2014/main" id="{AFB948CF-5528-E745-899C-DE547CE1F391}"/>
              </a:ext>
            </a:extLst>
          </p:cNvPr>
          <p:cNvPicPr>
            <a:picLocks noChangeAspect="1"/>
          </p:cNvPicPr>
          <p:nvPr userDrawn="1"/>
        </p:nvPicPr>
        <p:blipFill>
          <a:blip r:embed="rId2">
            <a:alphaModFix/>
          </a:blip>
          <a:stretch>
            <a:fillRect/>
          </a:stretch>
        </p:blipFill>
        <p:spPr>
          <a:xfrm>
            <a:off x="159026" y="271777"/>
            <a:ext cx="298873" cy="261620"/>
          </a:xfrm>
          <a:prstGeom prst="rect">
            <a:avLst/>
          </a:prstGeom>
        </p:spPr>
      </p:pic>
    </p:spTree>
    <p:extLst>
      <p:ext uri="{BB962C8B-B14F-4D97-AF65-F5344CB8AC3E}">
        <p14:creationId xmlns:p14="http://schemas.microsoft.com/office/powerpoint/2010/main" val="20212150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hank you page">
    <p:bg>
      <p:bgPr>
        <a:solidFill>
          <a:srgbClr val="AD000B"/>
        </a:solidFill>
        <a:effectLst/>
      </p:bgPr>
    </p:bg>
    <p:spTree>
      <p:nvGrpSpPr>
        <p:cNvPr id="1" name=""/>
        <p:cNvGrpSpPr/>
        <p:nvPr/>
      </p:nvGrpSpPr>
      <p:grpSpPr>
        <a:xfrm>
          <a:off x="0" y="0"/>
          <a:ext cx="0" cy="0"/>
          <a:chOff x="0" y="0"/>
          <a:chExt cx="0" cy="0"/>
        </a:xfrm>
      </p:grpSpPr>
      <p:sp>
        <p:nvSpPr>
          <p:cNvPr id="6" name="Parallelogram 5">
            <a:extLst>
              <a:ext uri="{FF2B5EF4-FFF2-40B4-BE49-F238E27FC236}">
                <a16:creationId xmlns:a16="http://schemas.microsoft.com/office/drawing/2014/main" id="{6E500F85-4D1C-AC47-9D7D-52BC456392A7}"/>
              </a:ext>
            </a:extLst>
          </p:cNvPr>
          <p:cNvSpPr/>
          <p:nvPr userDrawn="1"/>
        </p:nvSpPr>
        <p:spPr>
          <a:xfrm>
            <a:off x="-114299" y="217920"/>
            <a:ext cx="774700" cy="369333"/>
          </a:xfrm>
          <a:prstGeom prst="parallelogram">
            <a:avLst/>
          </a:prstGeom>
          <a:solidFill>
            <a:srgbClr val="4A4A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pic>
        <p:nvPicPr>
          <p:cNvPr id="7" name="Picture 6">
            <a:extLst>
              <a:ext uri="{FF2B5EF4-FFF2-40B4-BE49-F238E27FC236}">
                <a16:creationId xmlns:a16="http://schemas.microsoft.com/office/drawing/2014/main" id="{AFB948CF-5528-E745-899C-DE547CE1F391}"/>
              </a:ext>
            </a:extLst>
          </p:cNvPr>
          <p:cNvPicPr>
            <a:picLocks noChangeAspect="1"/>
          </p:cNvPicPr>
          <p:nvPr userDrawn="1"/>
        </p:nvPicPr>
        <p:blipFill>
          <a:blip r:embed="rId2">
            <a:alphaModFix/>
          </a:blip>
          <a:stretch>
            <a:fillRect/>
          </a:stretch>
        </p:blipFill>
        <p:spPr>
          <a:xfrm>
            <a:off x="159026" y="271777"/>
            <a:ext cx="298873" cy="261620"/>
          </a:xfrm>
          <a:prstGeom prst="rect">
            <a:avLst/>
          </a:prstGeom>
        </p:spPr>
      </p:pic>
    </p:spTree>
    <p:extLst>
      <p:ext uri="{BB962C8B-B14F-4D97-AF65-F5344CB8AC3E}">
        <p14:creationId xmlns:p14="http://schemas.microsoft.com/office/powerpoint/2010/main" val="17434762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9"/>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908C6D3-6545-314C-BAA9-3130E77BF95C}" type="datetimeFigureOut">
              <a:rPr lang="en-US" smtClean="0"/>
              <a:t>5/19/24</a:t>
            </a:fld>
            <a:endParaRPr lang="en-US" dirty="0"/>
          </a:p>
        </p:txBody>
      </p:sp>
      <p:sp>
        <p:nvSpPr>
          <p:cNvPr id="5" name="Footer Placeholder 4"/>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0BA6312-DDF5-C346-837D-0A5E88A5F036}" type="slidenum">
              <a:rPr lang="en-US" smtClean="0"/>
              <a:t>‹#›</a:t>
            </a:fld>
            <a:endParaRPr lang="en-US" dirty="0"/>
          </a:p>
        </p:txBody>
      </p:sp>
    </p:spTree>
    <p:extLst>
      <p:ext uri="{BB962C8B-B14F-4D97-AF65-F5344CB8AC3E}">
        <p14:creationId xmlns:p14="http://schemas.microsoft.com/office/powerpoint/2010/main" val="2697714227"/>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Lst>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7.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7.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7.png"/><Relationship Id="rId7" Type="http://schemas.openxmlformats.org/officeDocument/2006/relationships/image" Target="../media/image10.png"/><Relationship Id="rId2" Type="http://schemas.openxmlformats.org/officeDocument/2006/relationships/image" Target="../media/image6.png"/><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9.png"/><Relationship Id="rId10" Type="http://schemas.openxmlformats.org/officeDocument/2006/relationships/image" Target="../media/image13.png"/><Relationship Id="rId4" Type="http://schemas.openxmlformats.org/officeDocument/2006/relationships/image" Target="../media/image8.png"/><Relationship Id="rId9" Type="http://schemas.openxmlformats.org/officeDocument/2006/relationships/image" Target="../media/image12.jpeg"/></Relationships>
</file>

<file path=ppt/slides/_rels/slide8.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7.png"/><Relationship Id="rId7" Type="http://schemas.openxmlformats.org/officeDocument/2006/relationships/image" Target="../media/image16.png"/><Relationship Id="rId2" Type="http://schemas.openxmlformats.org/officeDocument/2006/relationships/image" Target="../media/image6.png"/><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2.jpeg"/></Relationships>
</file>

<file path=ppt/slides/_rels/slide9.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6.png"/><Relationship Id="rId7" Type="http://schemas.openxmlformats.org/officeDocument/2006/relationships/hyperlink" Target="https://mcb365.sharepoint.com/:p:/s/ScrumMasters/ETcrwklga7BOiTMaeqQRDywBCjCsSY0BUbNqEwa8evwiZw?e=vKbEi2" TargetMode="External"/><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18.png"/><Relationship Id="rId11" Type="http://schemas.openxmlformats.org/officeDocument/2006/relationships/image" Target="../media/image22.png"/><Relationship Id="rId5" Type="http://schemas.openxmlformats.org/officeDocument/2006/relationships/image" Target="../media/image8.png"/><Relationship Id="rId10" Type="http://schemas.openxmlformats.org/officeDocument/2006/relationships/image" Target="../media/image21.png"/><Relationship Id="rId4" Type="http://schemas.openxmlformats.org/officeDocument/2006/relationships/image" Target="../media/image7.png"/><Relationship Id="rId9"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18DD0DD-6B7B-FA49-8953-1CFA043E7334}"/>
              </a:ext>
            </a:extLst>
          </p:cNvPr>
          <p:cNvSpPr txBox="1"/>
          <p:nvPr/>
        </p:nvSpPr>
        <p:spPr>
          <a:xfrm>
            <a:off x="5246513" y="5197743"/>
            <a:ext cx="5856626" cy="625684"/>
          </a:xfrm>
          <a:prstGeom prst="rect">
            <a:avLst/>
          </a:prstGeom>
          <a:noFill/>
        </p:spPr>
        <p:txBody>
          <a:bodyPr wrap="square" lIns="91440" tIns="45720" rIns="91440" bIns="45720" rtlCol="0" anchor="t">
            <a:spAutoFit/>
          </a:bodyPr>
          <a:lstStyle/>
          <a:p>
            <a:pPr algn="r" defTabSz="914377"/>
            <a:endParaRPr lang="en-GB" sz="1733" dirty="0">
              <a:solidFill>
                <a:prstClr val="white"/>
              </a:solidFill>
            </a:endParaRPr>
          </a:p>
          <a:p>
            <a:pPr algn="r" defTabSz="914377"/>
            <a:r>
              <a:rPr lang="en-US" sz="1733">
                <a:solidFill>
                  <a:prstClr val="white"/>
                </a:solidFill>
                <a:latin typeface="Calibri" panose="020F0502020204030204"/>
              </a:rPr>
              <a:t>May </a:t>
            </a:r>
            <a:r>
              <a:rPr lang="en-US" sz="1700" dirty="0">
                <a:solidFill>
                  <a:prstClr val="white"/>
                </a:solidFill>
                <a:latin typeface="Calibri" panose="020F0502020204030204"/>
              </a:rPr>
              <a:t>2024</a:t>
            </a:r>
            <a:endParaRPr lang="en-US" dirty="0"/>
          </a:p>
        </p:txBody>
      </p:sp>
      <p:sp>
        <p:nvSpPr>
          <p:cNvPr id="5" name="TextBox 4">
            <a:extLst>
              <a:ext uri="{FF2B5EF4-FFF2-40B4-BE49-F238E27FC236}">
                <a16:creationId xmlns:a16="http://schemas.microsoft.com/office/drawing/2014/main" id="{3FA6383B-CDAD-EF4B-A981-44C7C338E1CD}"/>
              </a:ext>
            </a:extLst>
          </p:cNvPr>
          <p:cNvSpPr txBox="1"/>
          <p:nvPr/>
        </p:nvSpPr>
        <p:spPr>
          <a:xfrm>
            <a:off x="3583709" y="4925810"/>
            <a:ext cx="7519430" cy="584775"/>
          </a:xfrm>
          <a:prstGeom prst="rect">
            <a:avLst/>
          </a:prstGeom>
          <a:noFill/>
        </p:spPr>
        <p:txBody>
          <a:bodyPr wrap="square" lIns="91440" tIns="45720" rIns="91440" bIns="45720" rtlCol="0" anchor="t">
            <a:spAutoFit/>
          </a:bodyPr>
          <a:lstStyle/>
          <a:p>
            <a:pPr algn="r" defTabSz="914377"/>
            <a:r>
              <a:rPr lang="en-GB" sz="3200" b="1" dirty="0">
                <a:solidFill>
                  <a:prstClr val="white"/>
                </a:solidFill>
                <a:latin typeface="Calibri" panose="020F0502020204030204"/>
              </a:rPr>
              <a:t>Reinforcement &amp; Team Agreement</a:t>
            </a:r>
          </a:p>
        </p:txBody>
      </p:sp>
    </p:spTree>
    <p:extLst>
      <p:ext uri="{BB962C8B-B14F-4D97-AF65-F5344CB8AC3E}">
        <p14:creationId xmlns:p14="http://schemas.microsoft.com/office/powerpoint/2010/main" val="19721566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882316" y="137443"/>
            <a:ext cx="7194884" cy="584775"/>
          </a:xfrm>
          <a:prstGeom prst="rect">
            <a:avLst/>
          </a:prstGeom>
        </p:spPr>
        <p:txBody>
          <a:bodyPr wrap="square">
            <a:spAutoFit/>
          </a:bodyPr>
          <a:lstStyle/>
          <a:p>
            <a:pPr defTabSz="609585"/>
            <a:r>
              <a:rPr lang="en-GB" sz="3200">
                <a:solidFill>
                  <a:srgbClr val="C00000"/>
                </a:solidFill>
                <a:latin typeface="Calibri Light" panose="020F0302020204030204"/>
              </a:rPr>
              <a:t>Few reminders</a:t>
            </a:r>
            <a:endParaRPr lang="en-US" sz="3200">
              <a:solidFill>
                <a:srgbClr val="C00000"/>
              </a:solidFill>
              <a:latin typeface="Calibri Light" panose="020F0302020204030204"/>
            </a:endParaRPr>
          </a:p>
        </p:txBody>
      </p:sp>
      <p:grpSp>
        <p:nvGrpSpPr>
          <p:cNvPr id="5" name="Group 4"/>
          <p:cNvGrpSpPr/>
          <p:nvPr/>
        </p:nvGrpSpPr>
        <p:grpSpPr>
          <a:xfrm>
            <a:off x="34643" y="771286"/>
            <a:ext cx="1695346" cy="784830"/>
            <a:chOff x="882316" y="963646"/>
            <a:chExt cx="1695346" cy="784830"/>
          </a:xfrm>
        </p:grpSpPr>
        <p:sp>
          <p:nvSpPr>
            <p:cNvPr id="6" name="TextBox 5"/>
            <p:cNvSpPr txBox="1"/>
            <p:nvPr/>
          </p:nvSpPr>
          <p:spPr>
            <a:xfrm flipH="1">
              <a:off x="882316" y="963646"/>
              <a:ext cx="1098424" cy="784830"/>
            </a:xfrm>
            <a:prstGeom prst="rect">
              <a:avLst/>
            </a:prstGeom>
            <a:noFill/>
          </p:spPr>
          <p:txBody>
            <a:bodyPr wrap="square" rtlCol="0">
              <a:spAutoFit/>
            </a:bodyPr>
            <a:lstStyle/>
            <a:p>
              <a:r>
                <a:rPr lang="en-GB" sz="900">
                  <a:solidFill>
                    <a:srgbClr val="C00000"/>
                  </a:solidFill>
                </a:rPr>
                <a:t>Watch refresher video </a:t>
              </a:r>
            </a:p>
            <a:p>
              <a:r>
                <a:rPr lang="en-GB" sz="900" b="1">
                  <a:solidFill>
                    <a:srgbClr val="C00000"/>
                  </a:solidFill>
                </a:rPr>
                <a:t>Agile product ownership in a nutshell</a:t>
              </a:r>
              <a:endParaRPr lang="en-US" sz="900" b="1">
                <a:solidFill>
                  <a:srgbClr val="C00000"/>
                </a:solidFill>
              </a:endParaRPr>
            </a:p>
          </p:txBody>
        </p:sp>
        <p:pic>
          <p:nvPicPr>
            <p:cNvPr id="7" name="Picture 6"/>
            <p:cNvPicPr>
              <a:picLocks noChangeAspect="1"/>
            </p:cNvPicPr>
            <p:nvPr/>
          </p:nvPicPr>
          <p:blipFill>
            <a:blip r:embed="rId2"/>
            <a:stretch>
              <a:fillRect/>
            </a:stretch>
          </p:blipFill>
          <p:spPr>
            <a:xfrm>
              <a:off x="1833890" y="963646"/>
              <a:ext cx="743772" cy="747056"/>
            </a:xfrm>
            <a:prstGeom prst="rect">
              <a:avLst/>
            </a:prstGeom>
          </p:spPr>
        </p:pic>
      </p:grpSp>
      <p:sp>
        <p:nvSpPr>
          <p:cNvPr id="8" name="Rectangle 7"/>
          <p:cNvSpPr/>
          <p:nvPr/>
        </p:nvSpPr>
        <p:spPr>
          <a:xfrm>
            <a:off x="2498558" y="738078"/>
            <a:ext cx="7194884" cy="584775"/>
          </a:xfrm>
          <a:prstGeom prst="rect">
            <a:avLst/>
          </a:prstGeom>
        </p:spPr>
        <p:txBody>
          <a:bodyPr wrap="square" lIns="91440" tIns="45720" rIns="91440" bIns="45720" anchor="t">
            <a:spAutoFit/>
          </a:bodyPr>
          <a:lstStyle/>
          <a:p>
            <a:pPr algn="ctr" defTabSz="609585"/>
            <a:r>
              <a:rPr lang="en-GB" sz="3200" b="1">
                <a:solidFill>
                  <a:srgbClr val="C00000"/>
                </a:solidFill>
                <a:latin typeface="Calibri Light" panose="020F0302020204030204"/>
              </a:rPr>
              <a:t>Key artifacts</a:t>
            </a:r>
            <a:endParaRPr lang="en-US" sz="3200" b="1">
              <a:solidFill>
                <a:srgbClr val="C00000"/>
              </a:solidFill>
              <a:latin typeface="Calibri Light" panose="020F0302020204030204"/>
            </a:endParaRPr>
          </a:p>
        </p:txBody>
      </p:sp>
      <p:cxnSp>
        <p:nvCxnSpPr>
          <p:cNvPr id="9" name="Elbow Connector 8"/>
          <p:cNvCxnSpPr>
            <a:stCxn id="8" idx="2"/>
            <a:endCxn id="17" idx="0"/>
          </p:cNvCxnSpPr>
          <p:nvPr/>
        </p:nvCxnSpPr>
        <p:spPr>
          <a:xfrm rot="5400000">
            <a:off x="3868563" y="-108460"/>
            <a:ext cx="796124" cy="3658751"/>
          </a:xfrm>
          <a:prstGeom prst="bentConnector3">
            <a:avLst/>
          </a:prstGeom>
          <a:ln w="19050">
            <a:solidFill>
              <a:schemeClr val="bg1">
                <a:lumMod val="50000"/>
              </a:schemeClr>
            </a:solidFill>
            <a:prstDash val="dash"/>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0" name="Elbow Connector 9"/>
          <p:cNvCxnSpPr>
            <a:stCxn id="8" idx="2"/>
            <a:endCxn id="31" idx="0"/>
          </p:cNvCxnSpPr>
          <p:nvPr/>
        </p:nvCxnSpPr>
        <p:spPr>
          <a:xfrm rot="16200000" flipH="1">
            <a:off x="7508696" y="-89844"/>
            <a:ext cx="822510" cy="3647903"/>
          </a:xfrm>
          <a:prstGeom prst="bentConnector3">
            <a:avLst>
              <a:gd name="adj1" fmla="val 50000"/>
            </a:avLst>
          </a:prstGeom>
          <a:ln w="19050">
            <a:solidFill>
              <a:schemeClr val="bg1">
                <a:lumMod val="50000"/>
              </a:schemeClr>
            </a:solidFill>
            <a:prstDash val="dash"/>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1" name="Elbow Connector 10"/>
          <p:cNvCxnSpPr>
            <a:stCxn id="8" idx="2"/>
            <a:endCxn id="24" idx="0"/>
          </p:cNvCxnSpPr>
          <p:nvPr/>
        </p:nvCxnSpPr>
        <p:spPr>
          <a:xfrm rot="5400000">
            <a:off x="5297312" y="2116117"/>
            <a:ext cx="1591952" cy="5424"/>
          </a:xfrm>
          <a:prstGeom prst="bentConnector3">
            <a:avLst>
              <a:gd name="adj1" fmla="val 50000"/>
            </a:avLst>
          </a:prstGeom>
          <a:ln w="19050">
            <a:solidFill>
              <a:schemeClr val="bg1">
                <a:lumMod val="50000"/>
              </a:schemeClr>
            </a:solidFill>
            <a:prstDash val="dash"/>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nvGrpSpPr>
          <p:cNvPr id="12" name="Group 11"/>
          <p:cNvGrpSpPr/>
          <p:nvPr/>
        </p:nvGrpSpPr>
        <p:grpSpPr>
          <a:xfrm>
            <a:off x="987087" y="2118976"/>
            <a:ext cx="2900324" cy="3402798"/>
            <a:chOff x="987087" y="2544642"/>
            <a:chExt cx="2900324" cy="3402798"/>
          </a:xfrm>
        </p:grpSpPr>
        <p:grpSp>
          <p:nvGrpSpPr>
            <p:cNvPr id="13" name="Group 12"/>
            <p:cNvGrpSpPr/>
            <p:nvPr/>
          </p:nvGrpSpPr>
          <p:grpSpPr>
            <a:xfrm>
              <a:off x="987087" y="2544642"/>
              <a:ext cx="2900324" cy="3402798"/>
              <a:chOff x="159391" y="696285"/>
              <a:chExt cx="2046914" cy="5539330"/>
            </a:xfrm>
          </p:grpSpPr>
          <p:grpSp>
            <p:nvGrpSpPr>
              <p:cNvPr id="15" name="Group 14"/>
              <p:cNvGrpSpPr/>
              <p:nvPr/>
            </p:nvGrpSpPr>
            <p:grpSpPr>
              <a:xfrm>
                <a:off x="159391" y="696285"/>
                <a:ext cx="2046914" cy="5539330"/>
                <a:chOff x="159391" y="696285"/>
                <a:chExt cx="2525086" cy="5539330"/>
              </a:xfrm>
            </p:grpSpPr>
            <p:sp>
              <p:nvSpPr>
                <p:cNvPr id="17" name="Rectangle 16"/>
                <p:cNvSpPr/>
                <p:nvPr/>
              </p:nvSpPr>
              <p:spPr>
                <a:xfrm>
                  <a:off x="159391" y="696287"/>
                  <a:ext cx="2525086" cy="553932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17"/>
                <p:cNvSpPr/>
                <p:nvPr/>
              </p:nvSpPr>
              <p:spPr>
                <a:xfrm>
                  <a:off x="318783" y="696285"/>
                  <a:ext cx="666859" cy="335854"/>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solidFill>
                        <a:schemeClr val="bg1"/>
                      </a:solidFill>
                    </a:rPr>
                    <a:t>A</a:t>
                  </a:r>
                  <a:endParaRPr lang="en-US">
                    <a:solidFill>
                      <a:schemeClr val="bg1"/>
                    </a:solidFill>
                  </a:endParaRPr>
                </a:p>
              </p:txBody>
            </p:sp>
          </p:grpSp>
          <p:sp>
            <p:nvSpPr>
              <p:cNvPr id="16" name="Rectangle 15"/>
              <p:cNvSpPr/>
              <p:nvPr/>
            </p:nvSpPr>
            <p:spPr>
              <a:xfrm>
                <a:off x="227046" y="1032138"/>
                <a:ext cx="1851917" cy="5160525"/>
              </a:xfrm>
              <a:prstGeom prst="rect">
                <a:avLst/>
              </a:prstGeom>
            </p:spPr>
            <p:txBody>
              <a:bodyPr wrap="square">
                <a:spAutoFit/>
              </a:bodyPr>
              <a:lstStyle/>
              <a:p>
                <a:r>
                  <a:rPr lang="en-GB" sz="1000" b="1"/>
                  <a:t>Product Backlog</a:t>
                </a:r>
              </a:p>
              <a:p>
                <a:endParaRPr lang="en-GB" sz="1000"/>
              </a:p>
              <a:p>
                <a:r>
                  <a:rPr lang="en-GB" sz="1000"/>
                  <a:t>is the ordered list of what is needed to improve the product. </a:t>
                </a:r>
              </a:p>
              <a:p>
                <a:pPr marL="171450" indent="-171450">
                  <a:buFont typeface="Wingdings" panose="05000000000000000000" pitchFamily="2" charset="2"/>
                  <a:buChar char="ü"/>
                </a:pPr>
                <a:r>
                  <a:rPr lang="en-GB" sz="1000"/>
                  <a:t>Items of the product backlog [referred to as Product Backlog Items (PBI)] represent the work, broken down as user stories or tasks, as small as possible to minimize complexity.</a:t>
                </a:r>
              </a:p>
              <a:p>
                <a:pPr marL="171450" indent="-171450">
                  <a:buFont typeface="Wingdings" panose="05000000000000000000" pitchFamily="2" charset="2"/>
                  <a:buChar char="ü"/>
                </a:pPr>
                <a:r>
                  <a:rPr lang="en-GB" sz="1000"/>
                  <a:t>PBI are created so that their completion can be achieved without being dependent on other user stories.</a:t>
                </a:r>
              </a:p>
              <a:p>
                <a:pPr marL="171450" indent="-171450">
                  <a:buFont typeface="Wingdings" panose="05000000000000000000" pitchFamily="2" charset="2"/>
                  <a:buChar char="ü"/>
                </a:pPr>
                <a:r>
                  <a:rPr lang="en-GB" sz="1000"/>
                  <a:t>PBI should have acceptance criteria.</a:t>
                </a:r>
              </a:p>
              <a:p>
                <a:pPr marL="171450" indent="-171450">
                  <a:buFont typeface="Wingdings" panose="05000000000000000000" pitchFamily="2" charset="2"/>
                  <a:buChar char="ü"/>
                </a:pPr>
                <a:r>
                  <a:rPr lang="en-GB" sz="1000"/>
                  <a:t>Backlog refinement is the act of breaking down and further defining PBI into smaller more precise items.</a:t>
                </a:r>
              </a:p>
              <a:p>
                <a:pPr marL="171450" indent="-171450">
                  <a:buFont typeface="Wingdings" panose="05000000000000000000" pitchFamily="2" charset="2"/>
                  <a:buChar char="ü"/>
                </a:pPr>
                <a:endParaRPr lang="en-GB" sz="1000"/>
              </a:p>
              <a:p>
                <a:r>
                  <a:rPr lang="en-GB" sz="1000" b="1"/>
                  <a:t>Commitment: Product Goal</a:t>
                </a:r>
              </a:p>
              <a:p>
                <a:pPr marL="171450" indent="-171450">
                  <a:buFont typeface="Wingdings" panose="05000000000000000000" pitchFamily="2" charset="2"/>
                  <a:buChar char="ü"/>
                </a:pPr>
                <a:r>
                  <a:rPr lang="en-GB" sz="1000"/>
                  <a:t>PBI are created to realize the Product Goal.</a:t>
                </a:r>
              </a:p>
              <a:p>
                <a:pPr marL="171450" indent="-171450">
                  <a:buFont typeface="Wingdings" panose="05000000000000000000" pitchFamily="2" charset="2"/>
                  <a:buChar char="ü"/>
                </a:pPr>
                <a:r>
                  <a:rPr lang="en-GB" sz="1000"/>
                  <a:t>Product Goal represents the targeted future state of the product.</a:t>
                </a:r>
              </a:p>
            </p:txBody>
          </p:sp>
        </p:grpSp>
        <p:pic>
          <p:nvPicPr>
            <p:cNvPr id="14" name="Picture 13"/>
            <p:cNvPicPr>
              <a:picLocks noChangeAspect="1"/>
            </p:cNvPicPr>
            <p:nvPr/>
          </p:nvPicPr>
          <p:blipFill>
            <a:blip r:embed="rId3">
              <a:duotone>
                <a:prstClr val="black"/>
                <a:schemeClr val="accent3">
                  <a:tint val="45000"/>
                  <a:satMod val="400000"/>
                </a:schemeClr>
              </a:duotone>
            </a:blip>
            <a:stretch>
              <a:fillRect/>
            </a:stretch>
          </p:blipFill>
          <p:spPr>
            <a:xfrm>
              <a:off x="3382165" y="2571029"/>
              <a:ext cx="467542" cy="459267"/>
            </a:xfrm>
            <a:prstGeom prst="rect">
              <a:avLst/>
            </a:prstGeom>
          </p:spPr>
        </p:pic>
      </p:grpSp>
      <p:grpSp>
        <p:nvGrpSpPr>
          <p:cNvPr id="19" name="Group 18"/>
          <p:cNvGrpSpPr/>
          <p:nvPr/>
        </p:nvGrpSpPr>
        <p:grpSpPr>
          <a:xfrm>
            <a:off x="4640414" y="2914804"/>
            <a:ext cx="2900324" cy="2760859"/>
            <a:chOff x="4640414" y="3340470"/>
            <a:chExt cx="2900324" cy="2760859"/>
          </a:xfrm>
        </p:grpSpPr>
        <p:grpSp>
          <p:nvGrpSpPr>
            <p:cNvPr id="20" name="Group 19"/>
            <p:cNvGrpSpPr/>
            <p:nvPr/>
          </p:nvGrpSpPr>
          <p:grpSpPr>
            <a:xfrm>
              <a:off x="4640414" y="3340470"/>
              <a:ext cx="2900324" cy="2760859"/>
              <a:chOff x="159391" y="696285"/>
              <a:chExt cx="2046914" cy="4494333"/>
            </a:xfrm>
          </p:grpSpPr>
          <p:grpSp>
            <p:nvGrpSpPr>
              <p:cNvPr id="22" name="Group 21"/>
              <p:cNvGrpSpPr/>
              <p:nvPr/>
            </p:nvGrpSpPr>
            <p:grpSpPr>
              <a:xfrm>
                <a:off x="159391" y="696285"/>
                <a:ext cx="2046914" cy="4200871"/>
                <a:chOff x="159391" y="696285"/>
                <a:chExt cx="2525086" cy="4200871"/>
              </a:xfrm>
            </p:grpSpPr>
            <p:sp>
              <p:nvSpPr>
                <p:cNvPr id="24" name="Rectangle 23"/>
                <p:cNvSpPr/>
                <p:nvPr/>
              </p:nvSpPr>
              <p:spPr>
                <a:xfrm>
                  <a:off x="159391" y="696287"/>
                  <a:ext cx="2525086" cy="420086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ounded Rectangle 24"/>
                <p:cNvSpPr/>
                <p:nvPr/>
              </p:nvSpPr>
              <p:spPr>
                <a:xfrm>
                  <a:off x="318783" y="696285"/>
                  <a:ext cx="666859" cy="335854"/>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solidFill>
                        <a:schemeClr val="bg1"/>
                      </a:solidFill>
                    </a:rPr>
                    <a:t>B</a:t>
                  </a:r>
                  <a:endParaRPr lang="en-US">
                    <a:solidFill>
                      <a:schemeClr val="bg1"/>
                    </a:solidFill>
                  </a:endParaRPr>
                </a:p>
              </p:txBody>
            </p:sp>
          </p:grpSp>
          <p:sp>
            <p:nvSpPr>
              <p:cNvPr id="23" name="Rectangle 22"/>
              <p:cNvSpPr/>
              <p:nvPr/>
            </p:nvSpPr>
            <p:spPr>
              <a:xfrm>
                <a:off x="227046" y="1032138"/>
                <a:ext cx="1851917" cy="4158480"/>
              </a:xfrm>
              <a:prstGeom prst="rect">
                <a:avLst/>
              </a:prstGeom>
            </p:spPr>
            <p:txBody>
              <a:bodyPr wrap="square">
                <a:spAutoFit/>
              </a:bodyPr>
              <a:lstStyle/>
              <a:p>
                <a:r>
                  <a:rPr lang="en-GB" sz="1000" b="1"/>
                  <a:t>Iteration / Sprint Backlog</a:t>
                </a:r>
              </a:p>
              <a:p>
                <a:endParaRPr lang="en-GB" sz="1000"/>
              </a:p>
              <a:p>
                <a:r>
                  <a:rPr lang="en-GB" sz="1000"/>
                  <a:t>is a subset of the product backlog. </a:t>
                </a:r>
              </a:p>
              <a:p>
                <a:pPr marL="171450" indent="-171450">
                  <a:buFont typeface="Wingdings" panose="05000000000000000000" pitchFamily="2" charset="2"/>
                  <a:buChar char="ü"/>
                </a:pPr>
                <a:r>
                  <a:rPr lang="en-GB" sz="1000"/>
                  <a:t>Represents the work being committed by the team for completion within the iteration.</a:t>
                </a:r>
              </a:p>
              <a:p>
                <a:pPr marL="171450" indent="-171450">
                  <a:buFont typeface="Wingdings" panose="05000000000000000000" pitchFamily="2" charset="2"/>
                  <a:buChar char="ü"/>
                </a:pPr>
                <a:r>
                  <a:rPr lang="en-GB" sz="1000"/>
                  <a:t>Represents an actionable plan to execute the work being committed.</a:t>
                </a:r>
              </a:p>
              <a:p>
                <a:pPr marL="171450" indent="-171450">
                  <a:buFont typeface="Wingdings" panose="05000000000000000000" pitchFamily="2" charset="2"/>
                  <a:buChar char="ü"/>
                </a:pPr>
                <a:r>
                  <a:rPr lang="en-GB" sz="1000"/>
                  <a:t>Is updated real-time with the team’s progress.</a:t>
                </a:r>
              </a:p>
              <a:p>
                <a:pPr marL="171450" indent="-171450">
                  <a:buFont typeface="Wingdings" panose="05000000000000000000" pitchFamily="2" charset="2"/>
                  <a:buChar char="ü"/>
                </a:pPr>
                <a:r>
                  <a:rPr lang="en-GB" sz="1000"/>
                  <a:t>Is a key reference tool during stand-ups.</a:t>
                </a:r>
              </a:p>
              <a:p>
                <a:endParaRPr lang="en-GB" sz="1000"/>
              </a:p>
              <a:p>
                <a:r>
                  <a:rPr lang="en-GB" sz="1000" b="1"/>
                  <a:t>Commitment: Iteration / Sprint Goal</a:t>
                </a:r>
              </a:p>
              <a:p>
                <a:pPr marL="171450" indent="-171450">
                  <a:buFont typeface="Wingdings" panose="05000000000000000000" pitchFamily="2" charset="2"/>
                  <a:buChar char="ü"/>
                </a:pPr>
                <a:r>
                  <a:rPr lang="en-GB" sz="1000"/>
                  <a:t>Goal representing how will the product be improved after the iteration.</a:t>
                </a:r>
              </a:p>
              <a:p>
                <a:pPr marL="171450" indent="-171450">
                  <a:buFont typeface="Wingdings" panose="05000000000000000000" pitchFamily="2" charset="2"/>
                  <a:buChar char="ü"/>
                </a:pPr>
                <a:endParaRPr lang="en-GB" sz="1000"/>
              </a:p>
            </p:txBody>
          </p:sp>
        </p:grpSp>
        <p:pic>
          <p:nvPicPr>
            <p:cNvPr id="21" name="Picture 20"/>
            <p:cNvPicPr>
              <a:picLocks noChangeAspect="1"/>
            </p:cNvPicPr>
            <p:nvPr/>
          </p:nvPicPr>
          <p:blipFill>
            <a:blip r:embed="rId4">
              <a:duotone>
                <a:prstClr val="black"/>
                <a:schemeClr val="accent3">
                  <a:tint val="45000"/>
                  <a:satMod val="400000"/>
                </a:schemeClr>
              </a:duotone>
            </a:blip>
            <a:stretch>
              <a:fillRect/>
            </a:stretch>
          </p:blipFill>
          <p:spPr>
            <a:xfrm>
              <a:off x="7021925" y="3366856"/>
              <a:ext cx="504779" cy="478670"/>
            </a:xfrm>
            <a:prstGeom prst="rect">
              <a:avLst/>
            </a:prstGeom>
          </p:spPr>
        </p:pic>
      </p:grpSp>
      <p:grpSp>
        <p:nvGrpSpPr>
          <p:cNvPr id="26" name="Group 25"/>
          <p:cNvGrpSpPr/>
          <p:nvPr/>
        </p:nvGrpSpPr>
        <p:grpSpPr>
          <a:xfrm>
            <a:off x="8293741" y="2145363"/>
            <a:ext cx="2900324" cy="3376413"/>
            <a:chOff x="8293741" y="2571029"/>
            <a:chExt cx="2900324" cy="3376413"/>
          </a:xfrm>
        </p:grpSpPr>
        <p:grpSp>
          <p:nvGrpSpPr>
            <p:cNvPr id="27" name="Group 26"/>
            <p:cNvGrpSpPr/>
            <p:nvPr/>
          </p:nvGrpSpPr>
          <p:grpSpPr>
            <a:xfrm>
              <a:off x="8293741" y="2571029"/>
              <a:ext cx="2900324" cy="3376413"/>
              <a:chOff x="159392" y="696285"/>
              <a:chExt cx="2046914" cy="5496375"/>
            </a:xfrm>
          </p:grpSpPr>
          <p:grpSp>
            <p:nvGrpSpPr>
              <p:cNvPr id="29" name="Group 28"/>
              <p:cNvGrpSpPr/>
              <p:nvPr/>
            </p:nvGrpSpPr>
            <p:grpSpPr>
              <a:xfrm>
                <a:off x="159392" y="696285"/>
                <a:ext cx="2046914" cy="5453421"/>
                <a:chOff x="159392" y="696285"/>
                <a:chExt cx="2525086" cy="5453421"/>
              </a:xfrm>
            </p:grpSpPr>
            <p:sp>
              <p:nvSpPr>
                <p:cNvPr id="31" name="Rectangle 30"/>
                <p:cNvSpPr/>
                <p:nvPr/>
              </p:nvSpPr>
              <p:spPr>
                <a:xfrm>
                  <a:off x="159392" y="696285"/>
                  <a:ext cx="2525086" cy="545342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ounded Rectangle 31"/>
                <p:cNvSpPr/>
                <p:nvPr/>
              </p:nvSpPr>
              <p:spPr>
                <a:xfrm>
                  <a:off x="318783" y="696285"/>
                  <a:ext cx="666859" cy="335854"/>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solidFill>
                        <a:schemeClr val="bg1"/>
                      </a:solidFill>
                    </a:rPr>
                    <a:t>C</a:t>
                  </a:r>
                  <a:endParaRPr lang="en-US">
                    <a:solidFill>
                      <a:schemeClr val="bg1"/>
                    </a:solidFill>
                  </a:endParaRPr>
                </a:p>
              </p:txBody>
            </p:sp>
          </p:grpSp>
          <p:sp>
            <p:nvSpPr>
              <p:cNvPr id="30" name="Rectangle 29"/>
              <p:cNvSpPr/>
              <p:nvPr/>
            </p:nvSpPr>
            <p:spPr>
              <a:xfrm>
                <a:off x="227045" y="1032138"/>
                <a:ext cx="1851917" cy="5160522"/>
              </a:xfrm>
              <a:prstGeom prst="rect">
                <a:avLst/>
              </a:prstGeom>
            </p:spPr>
            <p:txBody>
              <a:bodyPr wrap="square" lIns="91440" tIns="45720" rIns="91440" bIns="45720" anchor="t">
                <a:spAutoFit/>
              </a:bodyPr>
              <a:lstStyle/>
              <a:p>
                <a:r>
                  <a:rPr lang="en-GB" sz="1000" b="1"/>
                  <a:t>Product Increment</a:t>
                </a:r>
              </a:p>
              <a:p>
                <a:endParaRPr lang="en-GB" sz="1000"/>
              </a:p>
              <a:p>
                <a:r>
                  <a:rPr lang="en-GB" sz="1000"/>
                  <a:t>is a concrete stepping stone towards the Product Goal. </a:t>
                </a:r>
              </a:p>
              <a:p>
                <a:pPr marL="171450" indent="-171450">
                  <a:buFont typeface="Wingdings" panose="05000000000000000000" pitchFamily="2" charset="2"/>
                  <a:buChar char="ü"/>
                </a:pPr>
                <a:r>
                  <a:rPr lang="en-GB" sz="1000"/>
                  <a:t>It represents the usable aggregation of the work done in the iteration cumulated over previous increments.</a:t>
                </a:r>
              </a:p>
              <a:p>
                <a:pPr marL="171450" indent="-171450">
                  <a:buFont typeface="Wingdings" panose="05000000000000000000" pitchFamily="2" charset="2"/>
                  <a:buChar char="ü"/>
                </a:pPr>
                <a:r>
                  <a:rPr lang="en-GB" sz="1000"/>
                  <a:t>Work cannot be considered part of an Increment unless it meets the Definition of Done (DOD).</a:t>
                </a:r>
              </a:p>
              <a:p>
                <a:pPr marL="171450" indent="-171450">
                  <a:buFont typeface="Wingdings" panose="05000000000000000000" pitchFamily="2" charset="2"/>
                  <a:buChar char="ü"/>
                </a:pPr>
                <a:r>
                  <a:rPr lang="en-GB" sz="1000"/>
                  <a:t>The DOD encompasses the required standards (quality, reliability, performance, </a:t>
                </a:r>
                <a:r>
                  <a:rPr lang="en-GB" sz="1000" err="1"/>
                  <a:t>etc</a:t>
                </a:r>
                <a:r>
                  <a:rPr lang="en-GB" sz="1000"/>
                  <a:t>) to ensure the healthy state of an increment.</a:t>
                </a:r>
              </a:p>
              <a:p>
                <a:pPr marL="171450" indent="-171450">
                  <a:buFont typeface="Wingdings" panose="05000000000000000000" pitchFamily="2" charset="2"/>
                  <a:buChar char="ü"/>
                </a:pPr>
                <a:r>
                  <a:rPr lang="en-GB" sz="1000"/>
                  <a:t>The product increment is usually demoed in the review / showcase / demo.</a:t>
                </a:r>
              </a:p>
              <a:p>
                <a:endParaRPr lang="en-GB" sz="1000" b="1"/>
              </a:p>
              <a:p>
                <a:r>
                  <a:rPr lang="en-GB" sz="1000" b="1"/>
                  <a:t>Commitment: Definition of Done (DOD)</a:t>
                </a:r>
              </a:p>
              <a:p>
                <a:pPr marL="171450" indent="-171450">
                  <a:buFont typeface="Wingdings" panose="05000000000000000000" pitchFamily="2" charset="2"/>
                  <a:buChar char="ü"/>
                </a:pPr>
                <a:r>
                  <a:rPr lang="en-GB" sz="1000"/>
                  <a:t>Work achieved satisfies the team’s DOD.</a:t>
                </a:r>
              </a:p>
              <a:p>
                <a:pPr marL="171450" indent="-171450">
                  <a:buFont typeface="Wingdings" panose="05000000000000000000" pitchFamily="2" charset="2"/>
                  <a:buChar char="ü"/>
                </a:pPr>
                <a:endParaRPr lang="en-GB" sz="1000"/>
              </a:p>
            </p:txBody>
          </p:sp>
        </p:grpSp>
        <p:pic>
          <p:nvPicPr>
            <p:cNvPr id="28" name="Picture 27"/>
            <p:cNvPicPr>
              <a:picLocks noChangeAspect="1"/>
            </p:cNvPicPr>
            <p:nvPr/>
          </p:nvPicPr>
          <p:blipFill>
            <a:blip r:embed="rId5">
              <a:duotone>
                <a:prstClr val="black"/>
                <a:schemeClr val="accent3">
                  <a:tint val="45000"/>
                  <a:satMod val="400000"/>
                </a:schemeClr>
              </a:duotone>
            </a:blip>
            <a:stretch>
              <a:fillRect/>
            </a:stretch>
          </p:blipFill>
          <p:spPr>
            <a:xfrm>
              <a:off x="10647032" y="2608384"/>
              <a:ext cx="499735" cy="499735"/>
            </a:xfrm>
            <a:prstGeom prst="rect">
              <a:avLst/>
            </a:prstGeom>
          </p:spPr>
        </p:pic>
      </p:grpSp>
      <p:sp>
        <p:nvSpPr>
          <p:cNvPr id="33" name="Rectangle 32"/>
          <p:cNvSpPr/>
          <p:nvPr/>
        </p:nvSpPr>
        <p:spPr>
          <a:xfrm>
            <a:off x="0" y="5753100"/>
            <a:ext cx="12192000" cy="11049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p:cNvSpPr txBox="1"/>
          <p:nvPr/>
        </p:nvSpPr>
        <p:spPr>
          <a:xfrm>
            <a:off x="0" y="5830043"/>
            <a:ext cx="4084180" cy="1477328"/>
          </a:xfrm>
          <a:prstGeom prst="rect">
            <a:avLst/>
          </a:prstGeom>
          <a:noFill/>
        </p:spPr>
        <p:txBody>
          <a:bodyPr wrap="square" rtlCol="0">
            <a:spAutoFit/>
          </a:bodyPr>
          <a:lstStyle/>
          <a:p>
            <a:r>
              <a:rPr lang="en-US" sz="1000" b="1"/>
              <a:t>Definition of Ready (DOR) </a:t>
            </a:r>
            <a:r>
              <a:rPr lang="en-US" sz="1000"/>
              <a:t>enforces as minimum that user stories and tasks</a:t>
            </a:r>
          </a:p>
          <a:p>
            <a:pPr marL="171450" indent="-171450">
              <a:buFont typeface="Wingdings" panose="05000000000000000000" pitchFamily="2" charset="2"/>
              <a:buChar char="ü"/>
            </a:pPr>
            <a:r>
              <a:rPr lang="en-US" sz="1000"/>
              <a:t>Clearly define the work which has to be done.</a:t>
            </a:r>
          </a:p>
          <a:p>
            <a:pPr marL="171450" indent="-171450">
              <a:buFont typeface="Wingdings" panose="05000000000000000000" pitchFamily="2" charset="2"/>
              <a:buChar char="ü"/>
            </a:pPr>
            <a:r>
              <a:rPr lang="en-US" sz="1000"/>
              <a:t>Include clear statement of business value; helpful when prioritizing</a:t>
            </a:r>
          </a:p>
          <a:p>
            <a:pPr marL="171450" indent="-171450">
              <a:buFont typeface="Wingdings" panose="05000000000000000000" pitchFamily="2" charset="2"/>
              <a:buChar char="ü"/>
            </a:pPr>
            <a:r>
              <a:rPr lang="en-US" sz="1000"/>
              <a:t>Include any required specifications, designs, wire frames, etc.</a:t>
            </a:r>
          </a:p>
          <a:p>
            <a:pPr marL="171450" indent="-171450">
              <a:buFont typeface="Wingdings" panose="05000000000000000000" pitchFamily="2" charset="2"/>
              <a:buChar char="ü"/>
            </a:pPr>
            <a:r>
              <a:rPr lang="en-US" sz="1000"/>
              <a:t>User stories meet the INVEST criteria.</a:t>
            </a:r>
          </a:p>
          <a:p>
            <a:pPr marL="171450" indent="-171450">
              <a:buFont typeface="Wingdings" panose="05000000000000000000" pitchFamily="2" charset="2"/>
              <a:buChar char="ü"/>
            </a:pPr>
            <a:r>
              <a:rPr lang="en-US" sz="1000"/>
              <a:t>Free from external dependencies.</a:t>
            </a:r>
          </a:p>
          <a:p>
            <a:pPr marL="171450" indent="-171450">
              <a:buFont typeface="Wingdings" panose="05000000000000000000" pitchFamily="2" charset="2"/>
              <a:buChar char="ü"/>
            </a:pPr>
            <a:endParaRPr lang="en-US" sz="1000"/>
          </a:p>
          <a:p>
            <a:endParaRPr lang="en-US" sz="1000"/>
          </a:p>
          <a:p>
            <a:endParaRPr lang="en-US" sz="1000"/>
          </a:p>
        </p:txBody>
      </p:sp>
      <p:sp>
        <p:nvSpPr>
          <p:cNvPr id="35" name="TextBox 34"/>
          <p:cNvSpPr txBox="1"/>
          <p:nvPr/>
        </p:nvSpPr>
        <p:spPr>
          <a:xfrm>
            <a:off x="4383702" y="5810263"/>
            <a:ext cx="3413747" cy="1477328"/>
          </a:xfrm>
          <a:prstGeom prst="rect">
            <a:avLst/>
          </a:prstGeom>
          <a:noFill/>
        </p:spPr>
        <p:txBody>
          <a:bodyPr wrap="square" rtlCol="0">
            <a:spAutoFit/>
          </a:bodyPr>
          <a:lstStyle/>
          <a:p>
            <a:r>
              <a:rPr lang="en-US" sz="1000" b="1"/>
              <a:t>Definition of Done (DOD) </a:t>
            </a:r>
            <a:r>
              <a:rPr lang="en-US" sz="1000"/>
              <a:t>enforces as minimum that user stories and tasks are considered completed / DONE when</a:t>
            </a:r>
          </a:p>
          <a:p>
            <a:pPr marL="171450" indent="-171450">
              <a:buFont typeface="Wingdings" panose="05000000000000000000" pitchFamily="2" charset="2"/>
              <a:buChar char="ü"/>
            </a:pPr>
            <a:r>
              <a:rPr lang="en-US" sz="1000"/>
              <a:t>The acceptance criteria are satisfied.</a:t>
            </a:r>
          </a:p>
          <a:p>
            <a:pPr marL="171450" indent="-171450">
              <a:buFont typeface="Wingdings" panose="05000000000000000000" pitchFamily="2" charset="2"/>
              <a:buChar char="ü"/>
            </a:pPr>
            <a:r>
              <a:rPr lang="en-US" sz="1000"/>
              <a:t>Releasable. Item could be shipped to a customer.</a:t>
            </a:r>
          </a:p>
          <a:p>
            <a:pPr marL="171450" indent="-171450">
              <a:buFont typeface="Wingdings" panose="05000000000000000000" pitchFamily="2" charset="2"/>
              <a:buChar char="ü"/>
            </a:pPr>
            <a:r>
              <a:rPr lang="en-US" sz="1000"/>
              <a:t>Release notes are ready.</a:t>
            </a:r>
          </a:p>
          <a:p>
            <a:endParaRPr lang="en-US" sz="1000"/>
          </a:p>
          <a:p>
            <a:pPr marL="171450" indent="-171450">
              <a:buFont typeface="Wingdings" panose="05000000000000000000" pitchFamily="2" charset="2"/>
              <a:buChar char="ü"/>
            </a:pPr>
            <a:endParaRPr lang="en-US" sz="1000"/>
          </a:p>
          <a:p>
            <a:endParaRPr lang="en-US" sz="1000"/>
          </a:p>
          <a:p>
            <a:endParaRPr lang="en-US" sz="1000"/>
          </a:p>
        </p:txBody>
      </p:sp>
      <p:sp>
        <p:nvSpPr>
          <p:cNvPr id="36" name="TextBox 35"/>
          <p:cNvSpPr txBox="1"/>
          <p:nvPr/>
        </p:nvSpPr>
        <p:spPr>
          <a:xfrm>
            <a:off x="8227266" y="5840774"/>
            <a:ext cx="3964734" cy="861774"/>
          </a:xfrm>
          <a:prstGeom prst="rect">
            <a:avLst/>
          </a:prstGeom>
          <a:noFill/>
        </p:spPr>
        <p:txBody>
          <a:bodyPr wrap="square" rtlCol="0">
            <a:spAutoFit/>
          </a:bodyPr>
          <a:lstStyle/>
          <a:p>
            <a:r>
              <a:rPr lang="en-US" sz="1000" b="1"/>
              <a:t>Team Working Agreement </a:t>
            </a:r>
          </a:p>
          <a:p>
            <a:pPr marL="171450" indent="-171450">
              <a:buFont typeface="Wingdings" panose="05000000000000000000" pitchFamily="2" charset="2"/>
              <a:buChar char="ü"/>
            </a:pPr>
            <a:r>
              <a:rPr lang="en-GB" sz="1000"/>
              <a:t>outlines the expectations, roles, and responsibilities of a team. </a:t>
            </a:r>
          </a:p>
          <a:p>
            <a:pPr marL="171450" indent="-171450">
              <a:buFont typeface="Wingdings" panose="05000000000000000000" pitchFamily="2" charset="2"/>
              <a:buChar char="ü"/>
            </a:pPr>
            <a:r>
              <a:rPr lang="en-GB" sz="1000"/>
              <a:t>It is usually created collaboratively and agreed upon by all team members. </a:t>
            </a:r>
            <a:endParaRPr lang="en-US" sz="1000"/>
          </a:p>
          <a:p>
            <a:endParaRPr lang="en-US" sz="1000"/>
          </a:p>
        </p:txBody>
      </p:sp>
    </p:spTree>
    <p:extLst>
      <p:ext uri="{BB962C8B-B14F-4D97-AF65-F5344CB8AC3E}">
        <p14:creationId xmlns:p14="http://schemas.microsoft.com/office/powerpoint/2010/main" val="39509530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https://euc-powerpoint.officeapps.live.com/pods/GetClipboardImage.ashx?Id=8d04eeed-c736-4a40-88ea-4741b0fc3c7a&amp;DC=GEU5&amp;pkey=d2da92d8-81fc-4fd3-a442-1591272a681e&amp;wdwaccluster=GEU5"/>
          <p:cNvSpPr>
            <a:spLocks noChangeAspect="1" noChangeArrowheads="1"/>
          </p:cNvSpPr>
          <p:nvPr/>
        </p:nvSpPr>
        <p:spPr bwMode="auto">
          <a:xfrm>
            <a:off x="2190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078" name="Picture 6" descr="https://miro.medium.com/v2/resize:fit:1400/1*VqVM_XNDDhLes7a-8CXu5A.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30400" y="276960"/>
            <a:ext cx="8574448" cy="64308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38015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nicocasel.net/blog/wp-content/uploads/2017/06/12-agile-principles.png"/>
          <p:cNvPicPr>
            <a:picLocks noChangeAspect="1" noChangeArrowheads="1"/>
          </p:cNvPicPr>
          <p:nvPr/>
        </p:nvPicPr>
        <p:blipFill>
          <a:blip r:embed="rId2">
            <a:duotone>
              <a:prstClr val="black"/>
              <a:schemeClr val="accent3">
                <a:tint val="45000"/>
                <a:satMod val="400000"/>
              </a:schemeClr>
            </a:duotone>
            <a:extLst>
              <a:ext uri="{28A0092B-C50C-407E-A947-70E740481C1C}">
                <a14:useLocalDpi xmlns:a14="http://schemas.microsoft.com/office/drawing/2010/main" val="0"/>
              </a:ext>
            </a:extLst>
          </a:blip>
          <a:srcRect/>
          <a:stretch>
            <a:fillRect/>
          </a:stretch>
        </p:blipFill>
        <p:spPr bwMode="auto">
          <a:xfrm>
            <a:off x="1799648" y="523009"/>
            <a:ext cx="8667750" cy="5962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47473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21689" r="25080"/>
          <a:stretch/>
        </p:blipFill>
        <p:spPr>
          <a:xfrm>
            <a:off x="716437" y="940600"/>
            <a:ext cx="4656841" cy="5567939"/>
          </a:xfrm>
          <a:prstGeom prst="rect">
            <a:avLst/>
          </a:prstGeom>
        </p:spPr>
      </p:pic>
      <p:sp>
        <p:nvSpPr>
          <p:cNvPr id="3" name="AutoShape 2" descr="https://itcraftapps.com/wp-content/uploads/2021/08/itcraft_article_agile_team_agreement-1024x617.jpg.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TextBox 4"/>
          <p:cNvSpPr txBox="1"/>
          <p:nvPr/>
        </p:nvSpPr>
        <p:spPr>
          <a:xfrm>
            <a:off x="8594069" y="259689"/>
            <a:ext cx="2530764" cy="369332"/>
          </a:xfrm>
          <a:prstGeom prst="rect">
            <a:avLst/>
          </a:prstGeom>
          <a:solidFill>
            <a:srgbClr val="C00000"/>
          </a:solidFill>
        </p:spPr>
        <p:txBody>
          <a:bodyPr wrap="square" rtlCol="0">
            <a:spAutoFit/>
          </a:bodyPr>
          <a:lstStyle/>
          <a:p>
            <a:pPr algn="ctr"/>
            <a:r>
              <a:rPr lang="en-GB" b="1" dirty="0">
                <a:solidFill>
                  <a:schemeClr val="bg1"/>
                </a:solidFill>
              </a:rPr>
              <a:t>Example</a:t>
            </a:r>
            <a:endParaRPr lang="en-US" b="1" dirty="0">
              <a:solidFill>
                <a:schemeClr val="bg1"/>
              </a:solidFill>
            </a:endParaRPr>
          </a:p>
        </p:txBody>
      </p:sp>
      <p:pic>
        <p:nvPicPr>
          <p:cNvPr id="8194" name="Picture 2" descr="https://media.licdn.com/dms/image/C4E12AQH4RFexF2aOhg/article-inline_image-shrink_1000_1488/0/1536079841983?e=1718236800&amp;v=beta&amp;t=bvjdKYmP-2nzmP0YxwC2-3pJGzmyiouGahWKo0-bIL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29093" y="1282044"/>
            <a:ext cx="6303920" cy="46022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77660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854606" y="107182"/>
            <a:ext cx="8898994" cy="584775"/>
          </a:xfrm>
          <a:prstGeom prst="rect">
            <a:avLst/>
          </a:prstGeom>
        </p:spPr>
        <p:txBody>
          <a:bodyPr wrap="square">
            <a:spAutoFit/>
          </a:bodyPr>
          <a:lstStyle/>
          <a:p>
            <a:pPr defTabSz="609585"/>
            <a:r>
              <a:rPr lang="en-GB" sz="3200" dirty="0">
                <a:solidFill>
                  <a:srgbClr val="C00000"/>
                </a:solidFill>
                <a:latin typeface="Calibri Light" panose="020F0302020204030204"/>
              </a:rPr>
              <a:t>Definition of READY</a:t>
            </a:r>
            <a:endParaRPr lang="en-US" sz="3200" dirty="0">
              <a:solidFill>
                <a:srgbClr val="C00000"/>
              </a:solidFill>
              <a:latin typeface="Calibri Light" panose="020F0302020204030204"/>
            </a:endParaRPr>
          </a:p>
        </p:txBody>
      </p:sp>
      <p:graphicFrame>
        <p:nvGraphicFramePr>
          <p:cNvPr id="4" name="Diagram 3"/>
          <p:cNvGraphicFramePr/>
          <p:nvPr>
            <p:extLst>
              <p:ext uri="{D42A27DB-BD31-4B8C-83A1-F6EECF244321}">
                <p14:modId xmlns:p14="http://schemas.microsoft.com/office/powerpoint/2010/main" val="2812756386"/>
              </p:ext>
            </p:extLst>
          </p:nvPr>
        </p:nvGraphicFramePr>
        <p:xfrm>
          <a:off x="2032000" y="1764145"/>
          <a:ext cx="8128000" cy="38754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002773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https://itcraftapps.com/wp-content/uploads/2021/08/itcraft_article_agile_team_agreement-1024x617.jpg.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TextBox 4"/>
          <p:cNvSpPr txBox="1"/>
          <p:nvPr/>
        </p:nvSpPr>
        <p:spPr>
          <a:xfrm>
            <a:off x="8594069" y="259689"/>
            <a:ext cx="2530764" cy="369332"/>
          </a:xfrm>
          <a:prstGeom prst="rect">
            <a:avLst/>
          </a:prstGeom>
          <a:solidFill>
            <a:srgbClr val="C00000"/>
          </a:solidFill>
        </p:spPr>
        <p:txBody>
          <a:bodyPr wrap="square" rtlCol="0">
            <a:spAutoFit/>
          </a:bodyPr>
          <a:lstStyle/>
          <a:p>
            <a:pPr algn="ctr"/>
            <a:r>
              <a:rPr lang="en-GB" b="1" dirty="0">
                <a:solidFill>
                  <a:schemeClr val="bg1"/>
                </a:solidFill>
              </a:rPr>
              <a:t>Example</a:t>
            </a:r>
            <a:endParaRPr lang="en-US" b="1" dirty="0">
              <a:solidFill>
                <a:schemeClr val="bg1"/>
              </a:solidFill>
            </a:endParaRPr>
          </a:p>
        </p:txBody>
      </p:sp>
      <p:pic>
        <p:nvPicPr>
          <p:cNvPr id="2" name="Picture 1"/>
          <p:cNvPicPr>
            <a:picLocks noChangeAspect="1"/>
          </p:cNvPicPr>
          <p:nvPr/>
        </p:nvPicPr>
        <p:blipFill>
          <a:blip r:embed="rId2"/>
          <a:stretch>
            <a:fillRect/>
          </a:stretch>
        </p:blipFill>
        <p:spPr>
          <a:xfrm>
            <a:off x="64879" y="738910"/>
            <a:ext cx="6816212" cy="3835544"/>
          </a:xfrm>
          <a:prstGeom prst="rect">
            <a:avLst/>
          </a:prstGeom>
        </p:spPr>
      </p:pic>
      <p:pic>
        <p:nvPicPr>
          <p:cNvPr id="4" name="Picture 3"/>
          <p:cNvPicPr>
            <a:picLocks noChangeAspect="1"/>
          </p:cNvPicPr>
          <p:nvPr/>
        </p:nvPicPr>
        <p:blipFill>
          <a:blip r:embed="rId3"/>
          <a:stretch>
            <a:fillRect/>
          </a:stretch>
        </p:blipFill>
        <p:spPr>
          <a:xfrm>
            <a:off x="4682837" y="1588064"/>
            <a:ext cx="7422204" cy="5172666"/>
          </a:xfrm>
          <a:prstGeom prst="rect">
            <a:avLst/>
          </a:prstGeom>
        </p:spPr>
      </p:pic>
    </p:spTree>
    <p:extLst>
      <p:ext uri="{BB962C8B-B14F-4D97-AF65-F5344CB8AC3E}">
        <p14:creationId xmlns:p14="http://schemas.microsoft.com/office/powerpoint/2010/main" val="28989632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854606" y="107182"/>
            <a:ext cx="8898994" cy="584775"/>
          </a:xfrm>
          <a:prstGeom prst="rect">
            <a:avLst/>
          </a:prstGeom>
        </p:spPr>
        <p:txBody>
          <a:bodyPr wrap="square">
            <a:spAutoFit/>
          </a:bodyPr>
          <a:lstStyle/>
          <a:p>
            <a:pPr defTabSz="609585"/>
            <a:r>
              <a:rPr lang="en-GB" sz="3200" dirty="0">
                <a:solidFill>
                  <a:srgbClr val="C00000"/>
                </a:solidFill>
                <a:latin typeface="Calibri Light" panose="020F0302020204030204"/>
              </a:rPr>
              <a:t>Definition of DONE</a:t>
            </a:r>
            <a:endParaRPr lang="en-US" sz="3200" dirty="0">
              <a:solidFill>
                <a:srgbClr val="C00000"/>
              </a:solidFill>
              <a:latin typeface="Calibri Light" panose="020F0302020204030204"/>
            </a:endParaRPr>
          </a:p>
        </p:txBody>
      </p:sp>
      <p:graphicFrame>
        <p:nvGraphicFramePr>
          <p:cNvPr id="4" name="Diagram 3"/>
          <p:cNvGraphicFramePr/>
          <p:nvPr/>
        </p:nvGraphicFramePr>
        <p:xfrm>
          <a:off x="2032000" y="1764145"/>
          <a:ext cx="8128000" cy="38754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426746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https://itcraftapps.com/wp-content/uploads/2021/08/itcraft_article_agile_team_agreement-1024x617.jpg.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 name="Picture 3"/>
          <p:cNvPicPr>
            <a:picLocks noChangeAspect="1"/>
          </p:cNvPicPr>
          <p:nvPr/>
        </p:nvPicPr>
        <p:blipFill>
          <a:blip r:embed="rId2"/>
          <a:stretch>
            <a:fillRect/>
          </a:stretch>
        </p:blipFill>
        <p:spPr>
          <a:xfrm>
            <a:off x="886690" y="444355"/>
            <a:ext cx="10238143" cy="6168881"/>
          </a:xfrm>
          <a:prstGeom prst="rect">
            <a:avLst/>
          </a:prstGeom>
        </p:spPr>
      </p:pic>
      <p:sp>
        <p:nvSpPr>
          <p:cNvPr id="5" name="TextBox 4"/>
          <p:cNvSpPr txBox="1"/>
          <p:nvPr/>
        </p:nvSpPr>
        <p:spPr>
          <a:xfrm>
            <a:off x="8594069" y="259689"/>
            <a:ext cx="2530764" cy="369332"/>
          </a:xfrm>
          <a:prstGeom prst="rect">
            <a:avLst/>
          </a:prstGeom>
          <a:solidFill>
            <a:srgbClr val="C00000"/>
          </a:solidFill>
        </p:spPr>
        <p:txBody>
          <a:bodyPr wrap="square" rtlCol="0">
            <a:spAutoFit/>
          </a:bodyPr>
          <a:lstStyle/>
          <a:p>
            <a:pPr algn="ctr"/>
            <a:r>
              <a:rPr lang="en-GB" b="1" dirty="0">
                <a:solidFill>
                  <a:schemeClr val="bg1"/>
                </a:solidFill>
              </a:rPr>
              <a:t>Example</a:t>
            </a:r>
            <a:endParaRPr lang="en-US" b="1" dirty="0">
              <a:solidFill>
                <a:schemeClr val="bg1"/>
              </a:solidFill>
            </a:endParaRPr>
          </a:p>
        </p:txBody>
      </p:sp>
    </p:spTree>
    <p:extLst>
      <p:ext uri="{BB962C8B-B14F-4D97-AF65-F5344CB8AC3E}">
        <p14:creationId xmlns:p14="http://schemas.microsoft.com/office/powerpoint/2010/main" val="26967004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https://itcraftapps.com/wp-content/uploads/2021/08/itcraft_article_agile_team_agreement-1024x617.jpg.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TextBox 4"/>
          <p:cNvSpPr txBox="1"/>
          <p:nvPr/>
        </p:nvSpPr>
        <p:spPr>
          <a:xfrm>
            <a:off x="8594069" y="259689"/>
            <a:ext cx="2530764" cy="369332"/>
          </a:xfrm>
          <a:prstGeom prst="rect">
            <a:avLst/>
          </a:prstGeom>
          <a:solidFill>
            <a:srgbClr val="C00000"/>
          </a:solidFill>
        </p:spPr>
        <p:txBody>
          <a:bodyPr wrap="square" rtlCol="0">
            <a:spAutoFit/>
          </a:bodyPr>
          <a:lstStyle/>
          <a:p>
            <a:pPr algn="ctr"/>
            <a:r>
              <a:rPr lang="en-GB" b="1" dirty="0">
                <a:solidFill>
                  <a:schemeClr val="bg1"/>
                </a:solidFill>
              </a:rPr>
              <a:t>Example</a:t>
            </a:r>
            <a:endParaRPr lang="en-US" b="1" dirty="0">
              <a:solidFill>
                <a:schemeClr val="bg1"/>
              </a:solidFill>
            </a:endParaRPr>
          </a:p>
        </p:txBody>
      </p:sp>
      <p:pic>
        <p:nvPicPr>
          <p:cNvPr id="2" name="Picture 1"/>
          <p:cNvPicPr>
            <a:picLocks noChangeAspect="1"/>
          </p:cNvPicPr>
          <p:nvPr/>
        </p:nvPicPr>
        <p:blipFill>
          <a:blip r:embed="rId2"/>
          <a:stretch>
            <a:fillRect/>
          </a:stretch>
        </p:blipFill>
        <p:spPr>
          <a:xfrm>
            <a:off x="4154882" y="1"/>
            <a:ext cx="4439187" cy="6860562"/>
          </a:xfrm>
          <a:prstGeom prst="rect">
            <a:avLst/>
          </a:prstGeom>
        </p:spPr>
      </p:pic>
    </p:spTree>
    <p:extLst>
      <p:ext uri="{BB962C8B-B14F-4D97-AF65-F5344CB8AC3E}">
        <p14:creationId xmlns:p14="http://schemas.microsoft.com/office/powerpoint/2010/main" val="5718141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187575" y="259689"/>
            <a:ext cx="8020050" cy="6267450"/>
          </a:xfrm>
          <a:prstGeom prst="rect">
            <a:avLst/>
          </a:prstGeom>
        </p:spPr>
      </p:pic>
      <p:sp>
        <p:nvSpPr>
          <p:cNvPr id="3" name="AutoShape 2" descr="https://itcraftapps.com/wp-content/uploads/2021/08/itcraft_article_agile_team_agreement-1024x617.jpg.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TextBox 4"/>
          <p:cNvSpPr txBox="1"/>
          <p:nvPr/>
        </p:nvSpPr>
        <p:spPr>
          <a:xfrm>
            <a:off x="8594069" y="259689"/>
            <a:ext cx="2530764" cy="369332"/>
          </a:xfrm>
          <a:prstGeom prst="rect">
            <a:avLst/>
          </a:prstGeom>
          <a:solidFill>
            <a:srgbClr val="C00000"/>
          </a:solidFill>
        </p:spPr>
        <p:txBody>
          <a:bodyPr wrap="square" rtlCol="0">
            <a:spAutoFit/>
          </a:bodyPr>
          <a:lstStyle/>
          <a:p>
            <a:pPr algn="ctr"/>
            <a:r>
              <a:rPr lang="en-GB" b="1" dirty="0">
                <a:solidFill>
                  <a:schemeClr val="bg1"/>
                </a:solidFill>
              </a:rPr>
              <a:t>Example</a:t>
            </a:r>
            <a:endParaRPr lang="en-US" b="1" dirty="0">
              <a:solidFill>
                <a:schemeClr val="bg1"/>
              </a:solidFill>
            </a:endParaRPr>
          </a:p>
        </p:txBody>
      </p:sp>
    </p:spTree>
    <p:extLst>
      <p:ext uri="{BB962C8B-B14F-4D97-AF65-F5344CB8AC3E}">
        <p14:creationId xmlns:p14="http://schemas.microsoft.com/office/powerpoint/2010/main" val="40123928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ZoneTexte 4">
            <a:extLst>
              <a:ext uri="{FF2B5EF4-FFF2-40B4-BE49-F238E27FC236}">
                <a16:creationId xmlns:a16="http://schemas.microsoft.com/office/drawing/2014/main" id="{A81F0D7C-7A4A-0547-A3B1-76CD6DF29CF6}"/>
              </a:ext>
            </a:extLst>
          </p:cNvPr>
          <p:cNvSpPr txBox="1"/>
          <p:nvPr/>
        </p:nvSpPr>
        <p:spPr>
          <a:xfrm>
            <a:off x="1477581" y="643466"/>
            <a:ext cx="2176646" cy="437253"/>
          </a:xfrm>
          <a:prstGeom prst="rect">
            <a:avLst/>
          </a:prstGeom>
          <a:noFill/>
        </p:spPr>
        <p:txBody>
          <a:bodyPr wrap="square" rtlCol="0">
            <a:spAutoFit/>
          </a:bodyPr>
          <a:lstStyle/>
          <a:p>
            <a:pPr defTabSz="1146020">
              <a:spcAft>
                <a:spcPts val="600"/>
              </a:spcAft>
              <a:defRPr/>
            </a:pPr>
            <a:r>
              <a:rPr lang="fr-FR" sz="2256" b="1" kern="1200" dirty="0">
                <a:solidFill>
                  <a:srgbClr val="C00000"/>
                </a:solidFill>
                <a:latin typeface="Calibri" panose="020F0502020204030204"/>
              </a:rPr>
              <a:t>AGENDA</a:t>
            </a:r>
            <a:endParaRPr lang="fr-FR" sz="2400" b="1" dirty="0">
              <a:solidFill>
                <a:srgbClr val="C00000"/>
              </a:solidFill>
              <a:latin typeface="Calibri" panose="020F0502020204030204"/>
              <a:cs typeface="Gill Sans"/>
            </a:endParaRPr>
          </a:p>
        </p:txBody>
      </p:sp>
      <p:graphicFrame>
        <p:nvGraphicFramePr>
          <p:cNvPr id="4" name="Diagram 3"/>
          <p:cNvGraphicFramePr/>
          <p:nvPr>
            <p:extLst>
              <p:ext uri="{D42A27DB-BD31-4B8C-83A1-F6EECF244321}">
                <p14:modId xmlns:p14="http://schemas.microsoft.com/office/powerpoint/2010/main" val="1617801377"/>
              </p:ext>
            </p:extLst>
          </p:nvPr>
        </p:nvGraphicFramePr>
        <p:xfrm>
          <a:off x="325314" y="2268415"/>
          <a:ext cx="11412415" cy="206619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115486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54606" y="107182"/>
            <a:ext cx="8898994" cy="584775"/>
          </a:xfrm>
          <a:prstGeom prst="rect">
            <a:avLst/>
          </a:prstGeom>
        </p:spPr>
        <p:txBody>
          <a:bodyPr wrap="square">
            <a:spAutoFit/>
          </a:bodyPr>
          <a:lstStyle/>
          <a:p>
            <a:pPr defTabSz="609585"/>
            <a:r>
              <a:rPr lang="en-GB" sz="3200" dirty="0">
                <a:solidFill>
                  <a:srgbClr val="C00000"/>
                </a:solidFill>
                <a:latin typeface="Calibri Light" panose="020F0302020204030204"/>
              </a:rPr>
              <a:t>Our team desired behaviours</a:t>
            </a:r>
            <a:endParaRPr lang="en-US" sz="3200" dirty="0">
              <a:solidFill>
                <a:srgbClr val="C00000"/>
              </a:solidFill>
              <a:latin typeface="Calibri Light" panose="020F0302020204030204"/>
            </a:endParaRPr>
          </a:p>
        </p:txBody>
      </p:sp>
      <p:graphicFrame>
        <p:nvGraphicFramePr>
          <p:cNvPr id="3" name="Table 2"/>
          <p:cNvGraphicFramePr>
            <a:graphicFrameLocks noGrp="1"/>
          </p:cNvGraphicFramePr>
          <p:nvPr>
            <p:extLst>
              <p:ext uri="{D42A27DB-BD31-4B8C-83A1-F6EECF244321}">
                <p14:modId xmlns:p14="http://schemas.microsoft.com/office/powerpoint/2010/main" val="214705937"/>
              </p:ext>
            </p:extLst>
          </p:nvPr>
        </p:nvGraphicFramePr>
        <p:xfrm>
          <a:off x="674256" y="885919"/>
          <a:ext cx="11046690" cy="5599085"/>
        </p:xfrm>
        <a:graphic>
          <a:graphicData uri="http://schemas.openxmlformats.org/drawingml/2006/table">
            <a:tbl>
              <a:tblPr bandRow="1">
                <a:tableStyleId>{5C22544A-7EE6-4342-B048-85BDC9FD1C3A}</a:tableStyleId>
              </a:tblPr>
              <a:tblGrid>
                <a:gridCol w="2209338">
                  <a:extLst>
                    <a:ext uri="{9D8B030D-6E8A-4147-A177-3AD203B41FA5}">
                      <a16:colId xmlns:a16="http://schemas.microsoft.com/office/drawing/2014/main" val="161520357"/>
                    </a:ext>
                  </a:extLst>
                </a:gridCol>
                <a:gridCol w="2209338">
                  <a:extLst>
                    <a:ext uri="{9D8B030D-6E8A-4147-A177-3AD203B41FA5}">
                      <a16:colId xmlns:a16="http://schemas.microsoft.com/office/drawing/2014/main" val="1792098759"/>
                    </a:ext>
                  </a:extLst>
                </a:gridCol>
                <a:gridCol w="2209338">
                  <a:extLst>
                    <a:ext uri="{9D8B030D-6E8A-4147-A177-3AD203B41FA5}">
                      <a16:colId xmlns:a16="http://schemas.microsoft.com/office/drawing/2014/main" val="2456986992"/>
                    </a:ext>
                  </a:extLst>
                </a:gridCol>
                <a:gridCol w="2209338">
                  <a:extLst>
                    <a:ext uri="{9D8B030D-6E8A-4147-A177-3AD203B41FA5}">
                      <a16:colId xmlns:a16="http://schemas.microsoft.com/office/drawing/2014/main" val="202348795"/>
                    </a:ext>
                  </a:extLst>
                </a:gridCol>
                <a:gridCol w="2209338">
                  <a:extLst>
                    <a:ext uri="{9D8B030D-6E8A-4147-A177-3AD203B41FA5}">
                      <a16:colId xmlns:a16="http://schemas.microsoft.com/office/drawing/2014/main" val="3830445695"/>
                    </a:ext>
                  </a:extLst>
                </a:gridCol>
              </a:tblGrid>
              <a:tr h="405935">
                <a:tc gridSpan="4">
                  <a:txBody>
                    <a:bodyPr/>
                    <a:lstStyle/>
                    <a:p>
                      <a:r>
                        <a:rPr lang="en-GB" b="1" dirty="0">
                          <a:solidFill>
                            <a:schemeClr val="bg1"/>
                          </a:solidFill>
                        </a:rPr>
                        <a:t>As a team</a:t>
                      </a:r>
                      <a:endParaRPr lang="en-US" b="1" dirty="0">
                        <a:solidFill>
                          <a:schemeClr val="bg1"/>
                        </a:solidFill>
                      </a:endParaRPr>
                    </a:p>
                  </a:txBody>
                  <a:tcPr>
                    <a:solidFill>
                      <a:srgbClr val="C00000"/>
                    </a:solidFill>
                  </a:tcPr>
                </a:tc>
                <a:tc hMerge="1">
                  <a:txBody>
                    <a:bodyPr/>
                    <a:lstStyle/>
                    <a:p>
                      <a:endParaRPr lang="en-US" dirty="0"/>
                    </a:p>
                  </a:txBody>
                  <a:tcPr/>
                </a:tc>
                <a:tc hMerge="1">
                  <a:txBody>
                    <a:bodyPr/>
                    <a:lstStyle/>
                    <a:p>
                      <a:endParaRPr lang="en-US"/>
                    </a:p>
                  </a:txBody>
                  <a:tcPr/>
                </a:tc>
                <a:tc hMerge="1">
                  <a:txBody>
                    <a:bodyPr/>
                    <a:lstStyle/>
                    <a:p>
                      <a:endParaRPr lang="en-US"/>
                    </a:p>
                  </a:txBody>
                  <a:tcPr/>
                </a:tc>
                <a:tc>
                  <a:txBody>
                    <a:bodyPr/>
                    <a:lstStyle/>
                    <a:p>
                      <a:endParaRPr lang="en-US" b="1" dirty="0">
                        <a:solidFill>
                          <a:schemeClr val="bg1"/>
                        </a:solidFill>
                      </a:endParaRPr>
                    </a:p>
                  </a:txBody>
                  <a:tcPr>
                    <a:solidFill>
                      <a:srgbClr val="C00000"/>
                    </a:solidFill>
                  </a:tcPr>
                </a:tc>
                <a:extLst>
                  <a:ext uri="{0D108BD9-81ED-4DB2-BD59-A6C34878D82A}">
                    <a16:rowId xmlns:a16="http://schemas.microsoft.com/office/drawing/2014/main" val="4140318845"/>
                  </a:ext>
                </a:extLst>
              </a:tr>
              <a:tr h="490764">
                <a:tc>
                  <a:txBody>
                    <a:bodyPr/>
                    <a:lstStyle/>
                    <a:p>
                      <a:endParaRPr lang="en-US"/>
                    </a:p>
                  </a:txBody>
                  <a:tcPr anchor="ctr"/>
                </a:tc>
                <a:tc>
                  <a:txBody>
                    <a:bodyPr/>
                    <a:lstStyle/>
                    <a:p>
                      <a:endParaRPr lang="en-US"/>
                    </a:p>
                  </a:txBody>
                  <a:tcPr anchor="ctr"/>
                </a:tc>
                <a:tc>
                  <a:txBody>
                    <a:bodyPr/>
                    <a:lstStyle/>
                    <a:p>
                      <a:endParaRPr lang="en-US" dirty="0"/>
                    </a:p>
                  </a:txBody>
                  <a:tcPr anchor="ctr"/>
                </a:tc>
                <a:tc>
                  <a:txBody>
                    <a:bodyPr/>
                    <a:lstStyle/>
                    <a:p>
                      <a:endParaRPr lang="en-US" dirty="0"/>
                    </a:p>
                  </a:txBody>
                  <a:tcPr anchor="ctr"/>
                </a:tc>
                <a:tc>
                  <a:txBody>
                    <a:bodyPr/>
                    <a:lstStyle/>
                    <a:p>
                      <a:endParaRPr lang="en-US" dirty="0"/>
                    </a:p>
                  </a:txBody>
                  <a:tcPr anchor="ctr"/>
                </a:tc>
                <a:extLst>
                  <a:ext uri="{0D108BD9-81ED-4DB2-BD59-A6C34878D82A}">
                    <a16:rowId xmlns:a16="http://schemas.microsoft.com/office/drawing/2014/main" val="3284696515"/>
                  </a:ext>
                </a:extLst>
              </a:tr>
              <a:tr h="466836">
                <a:tc>
                  <a:txBody>
                    <a:bodyPr/>
                    <a:lstStyle/>
                    <a:p>
                      <a:endParaRPr lang="en-US">
                        <a:solidFill>
                          <a:schemeClr val="bg1"/>
                        </a:solidFill>
                      </a:endParaRPr>
                    </a:p>
                  </a:txBody>
                  <a:tcPr anchor="ctr">
                    <a:solidFill>
                      <a:srgbClr val="C00000"/>
                    </a:solidFill>
                  </a:tcPr>
                </a:tc>
                <a:tc>
                  <a:txBody>
                    <a:bodyPr/>
                    <a:lstStyle/>
                    <a:p>
                      <a:pPr algn="ctr"/>
                      <a:r>
                        <a:rPr lang="en-GB" b="1" dirty="0">
                          <a:solidFill>
                            <a:schemeClr val="bg1"/>
                          </a:solidFill>
                        </a:rPr>
                        <a:t>Product</a:t>
                      </a:r>
                      <a:r>
                        <a:rPr lang="en-GB" b="1" baseline="0" dirty="0">
                          <a:solidFill>
                            <a:schemeClr val="bg1"/>
                          </a:solidFill>
                        </a:rPr>
                        <a:t> Owner</a:t>
                      </a:r>
                      <a:endParaRPr lang="en-US" b="1" dirty="0">
                        <a:solidFill>
                          <a:schemeClr val="bg1"/>
                        </a:solidFill>
                      </a:endParaRPr>
                    </a:p>
                  </a:txBody>
                  <a:tcPr anchor="ctr">
                    <a:solidFill>
                      <a:srgbClr val="C00000"/>
                    </a:solidFill>
                  </a:tcP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GB" b="1" dirty="0">
                          <a:solidFill>
                            <a:schemeClr val="bg1"/>
                          </a:solidFill>
                        </a:rPr>
                        <a:t>Business</a:t>
                      </a:r>
                      <a:r>
                        <a:rPr lang="en-GB" b="1" baseline="0" dirty="0">
                          <a:solidFill>
                            <a:schemeClr val="bg1"/>
                          </a:solidFill>
                        </a:rPr>
                        <a:t> Analyst</a:t>
                      </a:r>
                      <a:endParaRPr lang="en-US" b="1" dirty="0">
                        <a:solidFill>
                          <a:schemeClr val="bg1"/>
                        </a:solidFill>
                      </a:endParaRPr>
                    </a:p>
                  </a:txBody>
                  <a:tcPr anchor="ctr">
                    <a:solidFill>
                      <a:srgbClr val="C00000"/>
                    </a:solidFill>
                  </a:tcP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GB" b="1" dirty="0">
                          <a:solidFill>
                            <a:schemeClr val="bg1"/>
                          </a:solidFill>
                        </a:rPr>
                        <a:t>UX Designer</a:t>
                      </a:r>
                      <a:endParaRPr lang="en-US" b="1" dirty="0">
                        <a:solidFill>
                          <a:schemeClr val="bg1"/>
                        </a:solidFill>
                      </a:endParaRPr>
                    </a:p>
                  </a:txBody>
                  <a:tcPr anchor="ctr">
                    <a:solidFill>
                      <a:srgbClr val="C00000"/>
                    </a:solidFill>
                  </a:tcP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GB" b="1" dirty="0">
                          <a:solidFill>
                            <a:schemeClr val="bg1"/>
                          </a:solidFill>
                        </a:rPr>
                        <a:t>QA</a:t>
                      </a:r>
                      <a:endParaRPr lang="en-US" b="1" dirty="0">
                        <a:solidFill>
                          <a:schemeClr val="bg1"/>
                        </a:solidFill>
                      </a:endParaRPr>
                    </a:p>
                  </a:txBody>
                  <a:tcPr anchor="ctr">
                    <a:solidFill>
                      <a:srgbClr val="C00000"/>
                    </a:solidFill>
                  </a:tcPr>
                </a:tc>
                <a:extLst>
                  <a:ext uri="{0D108BD9-81ED-4DB2-BD59-A6C34878D82A}">
                    <a16:rowId xmlns:a16="http://schemas.microsoft.com/office/drawing/2014/main" val="2444942730"/>
                  </a:ext>
                </a:extLst>
              </a:tr>
              <a:tr h="2117775">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GB" b="1" dirty="0">
                          <a:solidFill>
                            <a:schemeClr val="bg1"/>
                          </a:solidFill>
                        </a:rPr>
                        <a:t>Tech Lead</a:t>
                      </a:r>
                      <a:endParaRPr lang="en-US" b="1" dirty="0">
                        <a:solidFill>
                          <a:schemeClr val="bg1"/>
                        </a:solidFill>
                      </a:endParaRPr>
                    </a:p>
                  </a:txBody>
                  <a:tcPr anchor="ctr">
                    <a:solidFill>
                      <a:srgbClr val="C00000"/>
                    </a:solidFill>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96764389"/>
                  </a:ext>
                </a:extLst>
              </a:tr>
              <a:tr h="2117775">
                <a:tc>
                  <a:txBody>
                    <a:bodyPr/>
                    <a:lstStyle/>
                    <a:p>
                      <a:pPr algn="ctr"/>
                      <a:r>
                        <a:rPr lang="en-GB" b="1" dirty="0">
                          <a:solidFill>
                            <a:schemeClr val="bg1"/>
                          </a:solidFill>
                        </a:rPr>
                        <a:t>Engineers</a:t>
                      </a:r>
                      <a:endParaRPr lang="en-US" b="1" dirty="0">
                        <a:solidFill>
                          <a:schemeClr val="bg1"/>
                        </a:solidFill>
                      </a:endParaRPr>
                    </a:p>
                  </a:txBody>
                  <a:tcPr anchor="ctr">
                    <a:solidFill>
                      <a:srgbClr val="C00000"/>
                    </a:solidFill>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462583081"/>
                  </a:ext>
                </a:extLst>
              </a:tr>
            </a:tbl>
          </a:graphicData>
        </a:graphic>
      </p:graphicFrame>
    </p:spTree>
    <p:extLst>
      <p:ext uri="{BB962C8B-B14F-4D97-AF65-F5344CB8AC3E}">
        <p14:creationId xmlns:p14="http://schemas.microsoft.com/office/powerpoint/2010/main" val="10190134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duotone>
              <a:schemeClr val="accent3">
                <a:shade val="45000"/>
                <a:satMod val="135000"/>
              </a:schemeClr>
              <a:prstClr val="white"/>
            </a:duotone>
          </a:blip>
          <a:stretch>
            <a:fillRect/>
          </a:stretch>
        </p:blipFill>
        <p:spPr>
          <a:xfrm>
            <a:off x="2317817" y="1789382"/>
            <a:ext cx="7613796" cy="2646431"/>
          </a:xfrm>
          <a:prstGeom prst="rect">
            <a:avLst/>
          </a:prstGeom>
        </p:spPr>
      </p:pic>
    </p:spTree>
    <p:extLst>
      <p:ext uri="{BB962C8B-B14F-4D97-AF65-F5344CB8AC3E}">
        <p14:creationId xmlns:p14="http://schemas.microsoft.com/office/powerpoint/2010/main" val="33988054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61481" y="808311"/>
            <a:ext cx="9768505" cy="6153728"/>
          </a:xfrm>
          <a:prstGeom prst="rect">
            <a:avLst/>
          </a:prstGeom>
        </p:spPr>
      </p:pic>
      <p:sp>
        <p:nvSpPr>
          <p:cNvPr id="3" name="Rectangle 2"/>
          <p:cNvSpPr/>
          <p:nvPr/>
        </p:nvSpPr>
        <p:spPr>
          <a:xfrm>
            <a:off x="854606" y="107182"/>
            <a:ext cx="8898994" cy="584775"/>
          </a:xfrm>
          <a:prstGeom prst="rect">
            <a:avLst/>
          </a:prstGeom>
        </p:spPr>
        <p:txBody>
          <a:bodyPr wrap="square">
            <a:spAutoFit/>
          </a:bodyPr>
          <a:lstStyle/>
          <a:p>
            <a:pPr defTabSz="609585"/>
            <a:r>
              <a:rPr lang="en-GB" sz="3200" dirty="0">
                <a:solidFill>
                  <a:srgbClr val="C00000"/>
                </a:solidFill>
                <a:latin typeface="Calibri Light" panose="020F0302020204030204"/>
              </a:rPr>
              <a:t>Agile Iceberg</a:t>
            </a:r>
            <a:endParaRPr lang="en-US" sz="3200" dirty="0">
              <a:solidFill>
                <a:srgbClr val="C00000"/>
              </a:solidFill>
              <a:latin typeface="Calibri Light" panose="020F0302020204030204"/>
            </a:endParaRPr>
          </a:p>
        </p:txBody>
      </p:sp>
      <p:sp>
        <p:nvSpPr>
          <p:cNvPr id="4" name="Right Brace 3"/>
          <p:cNvSpPr/>
          <p:nvPr/>
        </p:nvSpPr>
        <p:spPr>
          <a:xfrm>
            <a:off x="10529451" y="3525517"/>
            <a:ext cx="297839" cy="3118474"/>
          </a:xfrm>
          <a:prstGeom prst="rightBrace">
            <a:avLst/>
          </a:prstGeom>
          <a:ln w="2222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C00000"/>
              </a:solidFill>
            </a:endParaRPr>
          </a:p>
        </p:txBody>
      </p:sp>
      <p:sp>
        <p:nvSpPr>
          <p:cNvPr id="5" name="TextBox 4"/>
          <p:cNvSpPr txBox="1"/>
          <p:nvPr/>
        </p:nvSpPr>
        <p:spPr>
          <a:xfrm>
            <a:off x="10607270" y="4761588"/>
            <a:ext cx="1764145" cy="830997"/>
          </a:xfrm>
          <a:prstGeom prst="rect">
            <a:avLst/>
          </a:prstGeom>
          <a:noFill/>
          <a:ln>
            <a:noFill/>
          </a:ln>
        </p:spPr>
        <p:txBody>
          <a:bodyPr wrap="square" rtlCol="0">
            <a:spAutoFit/>
          </a:bodyPr>
          <a:lstStyle/>
          <a:p>
            <a:pPr algn="ctr"/>
            <a:r>
              <a:rPr lang="en-US" sz="2400" b="1" dirty="0">
                <a:solidFill>
                  <a:srgbClr val="C00000"/>
                </a:solidFill>
              </a:rPr>
              <a:t>Being</a:t>
            </a:r>
          </a:p>
          <a:p>
            <a:pPr algn="ctr"/>
            <a:r>
              <a:rPr lang="en-US" sz="2400" b="1" dirty="0">
                <a:solidFill>
                  <a:srgbClr val="C00000"/>
                </a:solidFill>
              </a:rPr>
              <a:t> Agile</a:t>
            </a:r>
          </a:p>
        </p:txBody>
      </p:sp>
      <p:sp>
        <p:nvSpPr>
          <p:cNvPr id="6" name="Right Brace 5"/>
          <p:cNvSpPr/>
          <p:nvPr/>
        </p:nvSpPr>
        <p:spPr>
          <a:xfrm>
            <a:off x="10529451" y="808311"/>
            <a:ext cx="296146" cy="2665666"/>
          </a:xfrm>
          <a:prstGeom prst="rightBrace">
            <a:avLst/>
          </a:prstGeom>
          <a:ln w="2222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C00000"/>
              </a:solidFill>
            </a:endParaRPr>
          </a:p>
        </p:txBody>
      </p:sp>
      <p:sp>
        <p:nvSpPr>
          <p:cNvPr id="7" name="TextBox 6"/>
          <p:cNvSpPr txBox="1"/>
          <p:nvPr/>
        </p:nvSpPr>
        <p:spPr>
          <a:xfrm>
            <a:off x="10607271" y="1781613"/>
            <a:ext cx="1764145" cy="830997"/>
          </a:xfrm>
          <a:prstGeom prst="rect">
            <a:avLst/>
          </a:prstGeom>
          <a:noFill/>
          <a:ln>
            <a:noFill/>
          </a:ln>
        </p:spPr>
        <p:txBody>
          <a:bodyPr wrap="square" rtlCol="0">
            <a:spAutoFit/>
          </a:bodyPr>
          <a:lstStyle/>
          <a:p>
            <a:pPr algn="ctr"/>
            <a:r>
              <a:rPr lang="en-US" sz="2400" b="1" dirty="0">
                <a:solidFill>
                  <a:srgbClr val="C00000"/>
                </a:solidFill>
              </a:rPr>
              <a:t>Doing</a:t>
            </a:r>
          </a:p>
          <a:p>
            <a:pPr algn="ctr"/>
            <a:r>
              <a:rPr lang="en-US" sz="2400" b="1" dirty="0">
                <a:solidFill>
                  <a:srgbClr val="C00000"/>
                </a:solidFill>
              </a:rPr>
              <a:t> Agile</a:t>
            </a:r>
          </a:p>
        </p:txBody>
      </p:sp>
    </p:spTree>
    <p:extLst>
      <p:ext uri="{BB962C8B-B14F-4D97-AF65-F5344CB8AC3E}">
        <p14:creationId xmlns:p14="http://schemas.microsoft.com/office/powerpoint/2010/main" val="2416967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6" grpId="0" animBg="1"/>
      <p:bldP spid="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p:cNvGraphicFramePr/>
          <p:nvPr>
            <p:extLst>
              <p:ext uri="{D42A27DB-BD31-4B8C-83A1-F6EECF244321}">
                <p14:modId xmlns:p14="http://schemas.microsoft.com/office/powerpoint/2010/main" val="1480957353"/>
              </p:ext>
            </p:extLst>
          </p:nvPr>
        </p:nvGraphicFramePr>
        <p:xfrm>
          <a:off x="1308885" y="797391"/>
          <a:ext cx="9629648" cy="559251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419647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411946" y="2154735"/>
            <a:ext cx="9368108" cy="2123658"/>
          </a:xfrm>
          <a:prstGeom prst="rect">
            <a:avLst/>
          </a:prstGeom>
        </p:spPr>
        <p:txBody>
          <a:bodyPr wrap="square">
            <a:spAutoFit/>
          </a:bodyPr>
          <a:lstStyle/>
          <a:p>
            <a:pPr algn="ctr" defTabSz="609585"/>
            <a:r>
              <a:rPr lang="en-US" sz="3200" dirty="0">
                <a:solidFill>
                  <a:srgbClr val="C00000"/>
                </a:solidFill>
                <a:latin typeface="Calibri Light" panose="020F0302020204030204"/>
              </a:rPr>
              <a:t>Agile requires a </a:t>
            </a:r>
            <a:r>
              <a:rPr lang="en-US" sz="4400" dirty="0">
                <a:solidFill>
                  <a:srgbClr val="C00000"/>
                </a:solidFill>
                <a:latin typeface="Calibri Light" panose="020F0302020204030204"/>
              </a:rPr>
              <a:t>mindset shift</a:t>
            </a:r>
          </a:p>
          <a:p>
            <a:pPr algn="ctr" defTabSz="609585"/>
            <a:endParaRPr lang="en-US" sz="4400" dirty="0">
              <a:solidFill>
                <a:srgbClr val="C00000"/>
              </a:solidFill>
              <a:latin typeface="Calibri Light" panose="020F0302020204030204"/>
            </a:endParaRPr>
          </a:p>
          <a:p>
            <a:pPr algn="ctr" defTabSz="609585"/>
            <a:r>
              <a:rPr lang="en-US" sz="3200" dirty="0">
                <a:solidFill>
                  <a:srgbClr val="C00000"/>
                </a:solidFill>
                <a:latin typeface="Calibri Light" panose="020F0302020204030204"/>
              </a:rPr>
              <a:t>Promote</a:t>
            </a:r>
            <a:r>
              <a:rPr lang="en-US" sz="4400" dirty="0">
                <a:solidFill>
                  <a:srgbClr val="C00000"/>
                </a:solidFill>
                <a:latin typeface="Calibri Light" panose="020F0302020204030204"/>
              </a:rPr>
              <a:t> values &amp; behaviors</a:t>
            </a:r>
            <a:endParaRPr lang="en-US" sz="3200" dirty="0">
              <a:solidFill>
                <a:srgbClr val="C00000"/>
              </a:solidFill>
              <a:latin typeface="Calibri Light" panose="020F0302020204030204"/>
            </a:endParaRPr>
          </a:p>
        </p:txBody>
      </p:sp>
    </p:spTree>
    <p:extLst>
      <p:ext uri="{BB962C8B-B14F-4D97-AF65-F5344CB8AC3E}">
        <p14:creationId xmlns:p14="http://schemas.microsoft.com/office/powerpoint/2010/main" val="1132089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17911" y="171084"/>
            <a:ext cx="5519956" cy="369332"/>
          </a:xfrm>
          <a:prstGeom prst="rect">
            <a:avLst/>
          </a:prstGeom>
          <a:noFill/>
        </p:spPr>
        <p:txBody>
          <a:bodyPr wrap="square" rtlCol="0">
            <a:spAutoFit/>
          </a:bodyPr>
          <a:lstStyle/>
          <a:p>
            <a:r>
              <a:rPr lang="en-US">
                <a:solidFill>
                  <a:srgbClr val="C00000"/>
                </a:solidFill>
              </a:rPr>
              <a:t>Agile Ceremonies / Events for Technical Squads</a:t>
            </a:r>
          </a:p>
        </p:txBody>
      </p:sp>
      <p:grpSp>
        <p:nvGrpSpPr>
          <p:cNvPr id="9" name="Group 8"/>
          <p:cNvGrpSpPr/>
          <p:nvPr/>
        </p:nvGrpSpPr>
        <p:grpSpPr>
          <a:xfrm>
            <a:off x="192947" y="704677"/>
            <a:ext cx="2743200" cy="3280095"/>
            <a:chOff x="159391" y="696287"/>
            <a:chExt cx="2046914" cy="3297995"/>
          </a:xfrm>
        </p:grpSpPr>
        <p:sp>
          <p:nvSpPr>
            <p:cNvPr id="5" name="Rectangle 4"/>
            <p:cNvSpPr/>
            <p:nvPr/>
          </p:nvSpPr>
          <p:spPr>
            <a:xfrm>
              <a:off x="159391" y="696287"/>
              <a:ext cx="2046914" cy="329799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256890" y="959045"/>
              <a:ext cx="1851917" cy="2877942"/>
            </a:xfrm>
            <a:prstGeom prst="rect">
              <a:avLst/>
            </a:prstGeom>
          </p:spPr>
          <p:txBody>
            <a:bodyPr wrap="square">
              <a:spAutoFit/>
            </a:bodyPr>
            <a:lstStyle/>
            <a:p>
              <a:r>
                <a:rPr lang="en-GB" sz="1000"/>
                <a:t>An </a:t>
              </a:r>
              <a:r>
                <a:rPr lang="en-GB" sz="1000" b="1"/>
                <a:t>iteration </a:t>
              </a:r>
              <a:r>
                <a:rPr lang="en-GB" sz="1000"/>
                <a:t>is a period of time which the team demarks to deliver an amount of work.</a:t>
              </a:r>
            </a:p>
            <a:p>
              <a:endParaRPr lang="en-GB" sz="1000"/>
            </a:p>
            <a:p>
              <a:r>
                <a:rPr lang="en-GB" sz="1000"/>
                <a:t>It can be between 1 to 4 weeks. </a:t>
              </a:r>
            </a:p>
            <a:p>
              <a:r>
                <a:rPr lang="en-GB" sz="1000"/>
                <a:t>2 weeks is usually adopted by most MCB teams who are working in Scrum / </a:t>
              </a:r>
              <a:r>
                <a:rPr lang="en-GB" sz="1000" err="1"/>
                <a:t>Scrumban</a:t>
              </a:r>
              <a:r>
                <a:rPr lang="en-GB" sz="1000"/>
                <a:t>.</a:t>
              </a:r>
            </a:p>
            <a:p>
              <a:endParaRPr lang="en-GB" sz="1000"/>
            </a:p>
            <a:p>
              <a:r>
                <a:rPr lang="en-GB" sz="1000"/>
                <a:t>An iteration can be referred as a sprint when using the Scrum / </a:t>
              </a:r>
              <a:r>
                <a:rPr lang="en-GB" sz="1000" err="1"/>
                <a:t>Scrumban</a:t>
              </a:r>
              <a:r>
                <a:rPr lang="en-GB" sz="1000"/>
                <a:t> framework.</a:t>
              </a:r>
            </a:p>
            <a:p>
              <a:endParaRPr lang="en-GB" sz="1000"/>
            </a:p>
            <a:p>
              <a:r>
                <a:rPr lang="en-GB" sz="1000"/>
                <a:t>The iteration is the container of all the Agile ceremonies. </a:t>
              </a:r>
            </a:p>
            <a:p>
              <a:r>
                <a:rPr lang="en-GB" sz="1000"/>
                <a:t>(Iteration does not apply to teams working in Kanban. Such team does not have predefined iterations.)</a:t>
              </a:r>
            </a:p>
          </p:txBody>
        </p:sp>
      </p:grpSp>
      <p:grpSp>
        <p:nvGrpSpPr>
          <p:cNvPr id="20" name="Group 19"/>
          <p:cNvGrpSpPr/>
          <p:nvPr/>
        </p:nvGrpSpPr>
        <p:grpSpPr>
          <a:xfrm>
            <a:off x="218580" y="5375760"/>
            <a:ext cx="1495340" cy="1482240"/>
            <a:chOff x="218580" y="5375760"/>
            <a:chExt cx="1495340" cy="1482240"/>
          </a:xfrm>
        </p:grpSpPr>
        <p:sp>
          <p:nvSpPr>
            <p:cNvPr id="15" name="Rectangle 14"/>
            <p:cNvSpPr/>
            <p:nvPr/>
          </p:nvSpPr>
          <p:spPr>
            <a:xfrm>
              <a:off x="703220" y="5375760"/>
              <a:ext cx="1010700" cy="1477328"/>
            </a:xfrm>
            <a:prstGeom prst="rect">
              <a:avLst/>
            </a:prstGeom>
          </p:spPr>
          <p:txBody>
            <a:bodyPr wrap="square">
              <a:spAutoFit/>
            </a:bodyPr>
            <a:lstStyle/>
            <a:p>
              <a:pPr>
                <a:lnSpc>
                  <a:spcPct val="150000"/>
                </a:lnSpc>
              </a:pPr>
              <a:r>
                <a:rPr lang="en-GB" sz="1200" b="1" i="1"/>
                <a:t>Frequency</a:t>
              </a:r>
            </a:p>
            <a:p>
              <a:pPr>
                <a:lnSpc>
                  <a:spcPct val="150000"/>
                </a:lnSpc>
              </a:pPr>
              <a:endParaRPr lang="en-GB" sz="1200"/>
            </a:p>
            <a:p>
              <a:pPr>
                <a:lnSpc>
                  <a:spcPct val="150000"/>
                </a:lnSpc>
              </a:pPr>
              <a:r>
                <a:rPr lang="en-GB" sz="1200" b="1" i="1"/>
                <a:t>Duration</a:t>
              </a:r>
            </a:p>
            <a:p>
              <a:pPr>
                <a:lnSpc>
                  <a:spcPct val="150000"/>
                </a:lnSpc>
              </a:pPr>
              <a:endParaRPr lang="en-GB" sz="1200" b="1" i="1"/>
            </a:p>
            <a:p>
              <a:pPr>
                <a:lnSpc>
                  <a:spcPct val="150000"/>
                </a:lnSpc>
              </a:pPr>
              <a:r>
                <a:rPr lang="en-GB" sz="1200" b="1" i="1"/>
                <a:t>Participants</a:t>
              </a:r>
              <a:endParaRPr lang="en-GB" sz="1200"/>
            </a:p>
          </p:txBody>
        </p:sp>
        <p:pic>
          <p:nvPicPr>
            <p:cNvPr id="16" name="Picture 15"/>
            <p:cNvPicPr>
              <a:picLocks noChangeAspect="1"/>
            </p:cNvPicPr>
            <p:nvPr/>
          </p:nvPicPr>
          <p:blipFill>
            <a:blip r:embed="rId2"/>
            <a:stretch>
              <a:fillRect/>
            </a:stretch>
          </p:blipFill>
          <p:spPr>
            <a:xfrm>
              <a:off x="218580" y="5378750"/>
              <a:ext cx="490463" cy="490463"/>
            </a:xfrm>
            <a:prstGeom prst="rect">
              <a:avLst/>
            </a:prstGeom>
          </p:spPr>
        </p:pic>
        <p:pic>
          <p:nvPicPr>
            <p:cNvPr id="17" name="Picture 16"/>
            <p:cNvPicPr>
              <a:picLocks noChangeAspect="1"/>
            </p:cNvPicPr>
            <p:nvPr/>
          </p:nvPicPr>
          <p:blipFill>
            <a:blip r:embed="rId3"/>
            <a:stretch>
              <a:fillRect/>
            </a:stretch>
          </p:blipFill>
          <p:spPr>
            <a:xfrm>
              <a:off x="286632" y="5996264"/>
              <a:ext cx="298273" cy="298273"/>
            </a:xfrm>
            <a:prstGeom prst="rect">
              <a:avLst/>
            </a:prstGeom>
          </p:spPr>
        </p:pic>
        <p:pic>
          <p:nvPicPr>
            <p:cNvPr id="18" name="Picture 17"/>
            <p:cNvPicPr>
              <a:picLocks noChangeAspect="1"/>
            </p:cNvPicPr>
            <p:nvPr/>
          </p:nvPicPr>
          <p:blipFill>
            <a:blip r:embed="rId4"/>
            <a:stretch>
              <a:fillRect/>
            </a:stretch>
          </p:blipFill>
          <p:spPr>
            <a:xfrm>
              <a:off x="218580" y="6423621"/>
              <a:ext cx="434379" cy="434379"/>
            </a:xfrm>
            <a:prstGeom prst="rect">
              <a:avLst/>
            </a:prstGeom>
          </p:spPr>
        </p:pic>
      </p:grpSp>
      <p:pic>
        <p:nvPicPr>
          <p:cNvPr id="33" name="Picture 32"/>
          <p:cNvPicPr>
            <a:picLocks noChangeAspect="1"/>
          </p:cNvPicPr>
          <p:nvPr/>
        </p:nvPicPr>
        <p:blipFill>
          <a:blip r:embed="rId5">
            <a:extLst>
              <a:ext uri="{BEBA8EAE-BF5A-486C-A8C5-ECC9F3942E4B}">
                <a14:imgProps xmlns:a14="http://schemas.microsoft.com/office/drawing/2010/main">
                  <a14:imgLayer r:embed="rId6">
                    <a14:imgEffect>
                      <a14:backgroundRemoval t="6667" b="85333" l="2667" r="97778"/>
                    </a14:imgEffect>
                  </a14:imgLayer>
                </a14:imgProps>
              </a:ext>
            </a:extLst>
          </a:blip>
          <a:stretch>
            <a:fillRect/>
          </a:stretch>
        </p:blipFill>
        <p:spPr>
          <a:xfrm>
            <a:off x="2421190" y="655766"/>
            <a:ext cx="459925" cy="459925"/>
          </a:xfrm>
          <a:prstGeom prst="rect">
            <a:avLst/>
          </a:prstGeom>
        </p:spPr>
      </p:pic>
      <p:grpSp>
        <p:nvGrpSpPr>
          <p:cNvPr id="3" name="Group 2"/>
          <p:cNvGrpSpPr/>
          <p:nvPr/>
        </p:nvGrpSpPr>
        <p:grpSpPr>
          <a:xfrm>
            <a:off x="7182375" y="704676"/>
            <a:ext cx="4805495" cy="6153323"/>
            <a:chOff x="3466050" y="704677"/>
            <a:chExt cx="4805495" cy="6153323"/>
          </a:xfrm>
        </p:grpSpPr>
        <p:grpSp>
          <p:nvGrpSpPr>
            <p:cNvPr id="10" name="Group 9"/>
            <p:cNvGrpSpPr/>
            <p:nvPr/>
          </p:nvGrpSpPr>
          <p:grpSpPr>
            <a:xfrm>
              <a:off x="3466050" y="704677"/>
              <a:ext cx="4805495" cy="6153323"/>
              <a:chOff x="159391" y="696286"/>
              <a:chExt cx="2046914" cy="6186901"/>
            </a:xfrm>
          </p:grpSpPr>
          <p:grpSp>
            <p:nvGrpSpPr>
              <p:cNvPr id="11" name="Group 10"/>
              <p:cNvGrpSpPr/>
              <p:nvPr/>
            </p:nvGrpSpPr>
            <p:grpSpPr>
              <a:xfrm>
                <a:off x="159391" y="696286"/>
                <a:ext cx="2046914" cy="6186901"/>
                <a:chOff x="159391" y="696286"/>
                <a:chExt cx="2525086" cy="6186901"/>
              </a:xfrm>
            </p:grpSpPr>
            <p:sp>
              <p:nvSpPr>
                <p:cNvPr id="13" name="Rectangle 12"/>
                <p:cNvSpPr/>
                <p:nvPr/>
              </p:nvSpPr>
              <p:spPr>
                <a:xfrm>
                  <a:off x="159391" y="696286"/>
                  <a:ext cx="2525086" cy="618690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p:cNvSpPr/>
                <p:nvPr/>
              </p:nvSpPr>
              <p:spPr>
                <a:xfrm>
                  <a:off x="318783" y="696286"/>
                  <a:ext cx="419448" cy="251670"/>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solidFill>
                        <a:schemeClr val="bg1"/>
                      </a:solidFill>
                    </a:rPr>
                    <a:t>2</a:t>
                  </a:r>
                  <a:endParaRPr lang="en-US">
                    <a:solidFill>
                      <a:schemeClr val="bg1"/>
                    </a:solidFill>
                  </a:endParaRPr>
                </a:p>
              </p:txBody>
            </p:sp>
          </p:grpSp>
          <p:sp>
            <p:nvSpPr>
              <p:cNvPr id="12" name="Rectangle 11"/>
              <p:cNvSpPr/>
              <p:nvPr/>
            </p:nvSpPr>
            <p:spPr>
              <a:xfrm>
                <a:off x="229298" y="1056417"/>
                <a:ext cx="1851917" cy="4270494"/>
              </a:xfrm>
              <a:prstGeom prst="rect">
                <a:avLst/>
              </a:prstGeom>
            </p:spPr>
            <p:txBody>
              <a:bodyPr wrap="square">
                <a:spAutoFit/>
              </a:bodyPr>
              <a:lstStyle/>
              <a:p>
                <a:r>
                  <a:rPr lang="en-GB" sz="1000"/>
                  <a:t>The </a:t>
                </a:r>
                <a:r>
                  <a:rPr lang="en-GB" sz="1000" b="1"/>
                  <a:t>planning</a:t>
                </a:r>
                <a:r>
                  <a:rPr lang="en-GB" sz="1000"/>
                  <a:t> represents the session in which the team confirms the work which will be targeted for completion during the iteration.</a:t>
                </a:r>
              </a:p>
              <a:p>
                <a:endParaRPr lang="en-GB" sz="1000"/>
              </a:p>
              <a:p>
                <a:r>
                  <a:rPr lang="en-GB" sz="1000"/>
                  <a:t>The priorities are discussed and agreed.</a:t>
                </a:r>
              </a:p>
              <a:p>
                <a:r>
                  <a:rPr lang="en-GB" sz="1000"/>
                  <a:t>(Planning session is also practiced by teams working in Kanban. The Kanban team plan according to the goal they will target.)</a:t>
                </a:r>
              </a:p>
              <a:p>
                <a:endParaRPr lang="en-GB" sz="1000"/>
              </a:p>
              <a:p>
                <a:r>
                  <a:rPr lang="en-GB" sz="1000"/>
                  <a:t>During planning, the WHY, WHAT and HOW for the iteration / goal are discussed. It is recommended that the team considers only user stories meeting the team’s </a:t>
                </a:r>
                <a:r>
                  <a:rPr lang="en-GB" sz="1000" b="1"/>
                  <a:t>Definition of Ready (</a:t>
                </a:r>
                <a:r>
                  <a:rPr lang="en-GB" sz="1000" b="1" err="1"/>
                  <a:t>DoR</a:t>
                </a:r>
                <a:r>
                  <a:rPr lang="en-GB" sz="1000" b="1"/>
                  <a:t>) </a:t>
                </a:r>
                <a:r>
                  <a:rPr lang="en-GB" sz="1000"/>
                  <a:t>for the iteration.</a:t>
                </a:r>
              </a:p>
              <a:p>
                <a:endParaRPr lang="en-GB" sz="1000"/>
              </a:p>
              <a:p>
                <a:r>
                  <a:rPr lang="en-GB" sz="1000" b="1"/>
                  <a:t>WHY</a:t>
                </a:r>
                <a:r>
                  <a:rPr lang="en-GB" sz="1000"/>
                  <a:t> is the Iteration Valuable?</a:t>
                </a:r>
              </a:p>
              <a:p>
                <a:r>
                  <a:rPr lang="en-GB" sz="1000"/>
                  <a:t>The Product Owner / Service Owner / Person responsible of the product / service clarifies the intended value being expected out of the iteration.</a:t>
                </a:r>
              </a:p>
              <a:p>
                <a:r>
                  <a:rPr lang="en-GB" sz="1000" b="1"/>
                  <a:t>WHAT</a:t>
                </a:r>
                <a:r>
                  <a:rPr lang="en-GB" sz="1000"/>
                  <a:t> can be done in the Iteration?</a:t>
                </a:r>
              </a:p>
              <a:p>
                <a:r>
                  <a:rPr lang="en-GB" sz="1000"/>
                  <a:t>The team selects items from the product backlog into the iteration backlog based on the</a:t>
                </a:r>
              </a:p>
              <a:p>
                <a:pPr marL="171450" indent="-171450">
                  <a:buFont typeface="Wingdings" panose="05000000000000000000" pitchFamily="2" charset="2"/>
                  <a:buChar char="ü"/>
                </a:pPr>
                <a:r>
                  <a:rPr lang="en-GB" sz="1000"/>
                  <a:t>Capacity for the iteration.</a:t>
                </a:r>
              </a:p>
              <a:p>
                <a:pPr marL="171450" indent="-171450">
                  <a:buFont typeface="Wingdings" panose="05000000000000000000" pitchFamily="2" charset="2"/>
                  <a:buChar char="ü"/>
                </a:pPr>
                <a:r>
                  <a:rPr lang="en-GB" sz="1000"/>
                  <a:t>Alignment to the goals of the iteration. </a:t>
                </a:r>
              </a:p>
              <a:p>
                <a:pPr marL="171450" indent="-171450">
                  <a:buFont typeface="Wingdings" panose="05000000000000000000" pitchFamily="2" charset="2"/>
                  <a:buChar char="ü"/>
                </a:pPr>
                <a:r>
                  <a:rPr lang="en-GB" sz="1000"/>
                  <a:t>Alignment with the priority established by the Product Owner / Service Owner / Person responsible of the product / service.</a:t>
                </a:r>
              </a:p>
              <a:p>
                <a:r>
                  <a:rPr lang="en-GB" sz="1000" b="1"/>
                  <a:t>HOW</a:t>
                </a:r>
                <a:r>
                  <a:rPr lang="en-GB" sz="1000"/>
                  <a:t> will the chosen work get done?</a:t>
                </a:r>
              </a:p>
              <a:p>
                <a:r>
                  <a:rPr lang="en-GB" sz="1000"/>
                  <a:t>For each item, the team plans the work necessary to create an increment, which aligns with the team's Definition of Done (DoD).</a:t>
                </a:r>
              </a:p>
              <a:p>
                <a:endParaRPr lang="en-GB" sz="1000"/>
              </a:p>
              <a:p>
                <a:r>
                  <a:rPr lang="en-GB" sz="1000" b="1"/>
                  <a:t>Outcome:</a:t>
                </a:r>
              </a:p>
              <a:p>
                <a:r>
                  <a:rPr lang="en-GB" sz="1000"/>
                  <a:t>Team </a:t>
                </a:r>
                <a:r>
                  <a:rPr lang="en-GB" sz="1000" b="1"/>
                  <a:t>commits</a:t>
                </a:r>
                <a:r>
                  <a:rPr lang="en-GB" sz="1000"/>
                  <a:t> to achieve the </a:t>
                </a:r>
                <a:r>
                  <a:rPr lang="en-GB" sz="1000" b="1"/>
                  <a:t>goal</a:t>
                </a:r>
                <a:r>
                  <a:rPr lang="en-GB" sz="1000"/>
                  <a:t> of the iteration (users stories and tasks). </a:t>
                </a:r>
              </a:p>
            </p:txBody>
          </p:sp>
        </p:grpSp>
        <p:sp>
          <p:nvSpPr>
            <p:cNvPr id="19" name="Rectangle 18"/>
            <p:cNvSpPr/>
            <p:nvPr/>
          </p:nvSpPr>
          <p:spPr>
            <a:xfrm>
              <a:off x="3630168" y="5406737"/>
              <a:ext cx="4347705" cy="1323439"/>
            </a:xfrm>
            <a:prstGeom prst="rect">
              <a:avLst/>
            </a:prstGeom>
          </p:spPr>
          <p:txBody>
            <a:bodyPr wrap="square">
              <a:spAutoFit/>
            </a:bodyPr>
            <a:lstStyle/>
            <a:p>
              <a:r>
                <a:rPr lang="en-GB" sz="1000"/>
                <a:t>Once per iteration. The end of the planning officialises the start of the iteration.</a:t>
              </a:r>
            </a:p>
            <a:p>
              <a:endParaRPr lang="en-GB" sz="1000"/>
            </a:p>
            <a:p>
              <a:endParaRPr lang="en-GB" sz="1000"/>
            </a:p>
            <a:p>
              <a:endParaRPr lang="en-GB" sz="1000"/>
            </a:p>
            <a:p>
              <a:r>
                <a:rPr lang="en-GB" sz="1000"/>
                <a:t>30 </a:t>
              </a:r>
              <a:r>
                <a:rPr lang="en-GB" sz="1000" err="1"/>
                <a:t>mins</a:t>
              </a:r>
              <a:r>
                <a:rPr lang="en-GB" sz="1000"/>
                <a:t> to 1 hour (Proper refinement helps reduce the time required here)</a:t>
              </a:r>
            </a:p>
            <a:p>
              <a:endParaRPr lang="en-GB" sz="1000"/>
            </a:p>
            <a:p>
              <a:endParaRPr lang="en-GB" sz="1000"/>
            </a:p>
            <a:p>
              <a:r>
                <a:rPr lang="en-GB" sz="1000"/>
                <a:t>Full team.</a:t>
              </a:r>
            </a:p>
          </p:txBody>
        </p:sp>
        <p:pic>
          <p:nvPicPr>
            <p:cNvPr id="35" name="Picture 34"/>
            <p:cNvPicPr>
              <a:picLocks noChangeAspect="1"/>
            </p:cNvPicPr>
            <p:nvPr/>
          </p:nvPicPr>
          <p:blipFill>
            <a:blip r:embed="rId7">
              <a:duotone>
                <a:prstClr val="black"/>
                <a:schemeClr val="accent3">
                  <a:tint val="45000"/>
                  <a:satMod val="400000"/>
                </a:schemeClr>
              </a:duotone>
            </a:blip>
            <a:stretch>
              <a:fillRect/>
            </a:stretch>
          </p:blipFill>
          <p:spPr>
            <a:xfrm>
              <a:off x="7815238" y="746621"/>
              <a:ext cx="362307" cy="362307"/>
            </a:xfrm>
            <a:prstGeom prst="rect">
              <a:avLst/>
            </a:prstGeom>
          </p:spPr>
        </p:pic>
      </p:grpSp>
      <p:pic>
        <p:nvPicPr>
          <p:cNvPr id="36" name="Picture 35"/>
          <p:cNvPicPr>
            <a:picLocks noChangeAspect="1"/>
          </p:cNvPicPr>
          <p:nvPr/>
        </p:nvPicPr>
        <p:blipFill>
          <a:blip r:embed="rId8"/>
          <a:stretch>
            <a:fillRect/>
          </a:stretch>
        </p:blipFill>
        <p:spPr>
          <a:xfrm>
            <a:off x="652959" y="4105695"/>
            <a:ext cx="1606501" cy="1141461"/>
          </a:xfrm>
          <a:prstGeom prst="rect">
            <a:avLst/>
          </a:prstGeom>
        </p:spPr>
      </p:pic>
      <p:pic>
        <p:nvPicPr>
          <p:cNvPr id="1026" name="Picture 2" descr="Recommend Vector Art, Icons, and Graphics for Free Download"/>
          <p:cNvPicPr>
            <a:picLocks noChangeAspect="1" noChangeArrowheads="1"/>
          </p:cNvPicPr>
          <p:nvPr/>
        </p:nvPicPr>
        <p:blipFill>
          <a:blip r:embed="rId9" cstate="print">
            <a:duotone>
              <a:prstClr val="black"/>
              <a:schemeClr val="accent3">
                <a:tint val="45000"/>
                <a:satMod val="400000"/>
              </a:schemeClr>
            </a:duotone>
            <a:extLst>
              <a:ext uri="{28A0092B-C50C-407E-A947-70E740481C1C}">
                <a14:useLocalDpi xmlns:a14="http://schemas.microsoft.com/office/drawing/2010/main" val="0"/>
              </a:ext>
            </a:extLst>
          </a:blip>
          <a:srcRect/>
          <a:stretch>
            <a:fillRect/>
          </a:stretch>
        </p:blipFill>
        <p:spPr bwMode="auto">
          <a:xfrm>
            <a:off x="0" y="0"/>
            <a:ext cx="671254" cy="671254"/>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oup 1"/>
          <p:cNvGrpSpPr/>
          <p:nvPr/>
        </p:nvGrpSpPr>
        <p:grpSpPr>
          <a:xfrm>
            <a:off x="3683229" y="694366"/>
            <a:ext cx="2852257" cy="6158722"/>
            <a:chOff x="8801447" y="704557"/>
            <a:chExt cx="2852257" cy="6158722"/>
          </a:xfrm>
        </p:grpSpPr>
        <p:grpSp>
          <p:nvGrpSpPr>
            <p:cNvPr id="34" name="Group 33"/>
            <p:cNvGrpSpPr/>
            <p:nvPr/>
          </p:nvGrpSpPr>
          <p:grpSpPr>
            <a:xfrm>
              <a:off x="8801447" y="704557"/>
              <a:ext cx="2852257" cy="6158722"/>
              <a:chOff x="159391" y="696286"/>
              <a:chExt cx="2046914" cy="6192332"/>
            </a:xfrm>
          </p:grpSpPr>
          <p:grpSp>
            <p:nvGrpSpPr>
              <p:cNvPr id="37" name="Group 36"/>
              <p:cNvGrpSpPr/>
              <p:nvPr/>
            </p:nvGrpSpPr>
            <p:grpSpPr>
              <a:xfrm>
                <a:off x="159391" y="696286"/>
                <a:ext cx="2046914" cy="6192332"/>
                <a:chOff x="159391" y="696286"/>
                <a:chExt cx="2525086" cy="6192332"/>
              </a:xfrm>
            </p:grpSpPr>
            <p:sp>
              <p:nvSpPr>
                <p:cNvPr id="40" name="Rectangle 39"/>
                <p:cNvSpPr/>
                <p:nvPr/>
              </p:nvSpPr>
              <p:spPr>
                <a:xfrm>
                  <a:off x="159391" y="696287"/>
                  <a:ext cx="2525086" cy="619233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ounded Rectangle 40"/>
                <p:cNvSpPr/>
                <p:nvPr/>
              </p:nvSpPr>
              <p:spPr>
                <a:xfrm>
                  <a:off x="318783" y="696286"/>
                  <a:ext cx="666859" cy="251670"/>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solidFill>
                        <a:schemeClr val="bg1"/>
                      </a:solidFill>
                    </a:rPr>
                    <a:t>1</a:t>
                  </a:r>
                  <a:endParaRPr lang="en-US">
                    <a:solidFill>
                      <a:schemeClr val="bg1"/>
                    </a:solidFill>
                  </a:endParaRPr>
                </a:p>
              </p:txBody>
            </p:sp>
          </p:grpSp>
          <p:sp>
            <p:nvSpPr>
              <p:cNvPr id="38" name="Rectangle 37"/>
              <p:cNvSpPr/>
              <p:nvPr/>
            </p:nvSpPr>
            <p:spPr>
              <a:xfrm>
                <a:off x="227045" y="1050528"/>
                <a:ext cx="1885489" cy="4115767"/>
              </a:xfrm>
              <a:prstGeom prst="rect">
                <a:avLst/>
              </a:prstGeom>
            </p:spPr>
            <p:txBody>
              <a:bodyPr wrap="square">
                <a:spAutoFit/>
              </a:bodyPr>
              <a:lstStyle/>
              <a:p>
                <a:r>
                  <a:rPr lang="en-GB" sz="1000"/>
                  <a:t>The </a:t>
                </a:r>
                <a:r>
                  <a:rPr lang="en-GB" sz="1000" b="1"/>
                  <a:t>backlog refinement / grooming</a:t>
                </a:r>
                <a:r>
                  <a:rPr lang="en-GB" sz="1000"/>
                  <a:t> represents the session in which the team prepares items in advance of upcoming planning for future iterations. Usually, teams prepare work for around 1 to 3 iterations.</a:t>
                </a:r>
              </a:p>
              <a:p>
                <a:endParaRPr lang="en-GB" sz="1000"/>
              </a:p>
              <a:p>
                <a:r>
                  <a:rPr lang="en-GB" sz="1000"/>
                  <a:t>Preliminary work is done by the Product Owner / Service Owner / Person responsible of the product / service, the Business Analyst, the architects, the tech lead, the designer (referred to as the Amigos / Triad). </a:t>
                </a:r>
              </a:p>
              <a:p>
                <a:endParaRPr lang="en-GB" sz="1000"/>
              </a:p>
              <a:p>
                <a:r>
                  <a:rPr lang="en-GB" sz="1000"/>
                  <a:t>The engineers are looped for refinement when the Amigos / Triad feel ready, so as to maintain proper balance between the work targeted during the iteration v/s the preparation for upcoming iterations.</a:t>
                </a:r>
              </a:p>
              <a:p>
                <a:endParaRPr lang="en-GB" sz="1000"/>
              </a:p>
              <a:p>
                <a:r>
                  <a:rPr lang="en-GB" sz="1000" b="1"/>
                  <a:t>Output / Outcome:</a:t>
                </a:r>
                <a:endParaRPr lang="en-GB" sz="1000"/>
              </a:p>
              <a:p>
                <a:pPr marL="171450" indent="-171450">
                  <a:buFont typeface="Wingdings" panose="05000000000000000000" pitchFamily="2" charset="2"/>
                  <a:buChar char="ü"/>
                </a:pPr>
                <a:r>
                  <a:rPr lang="en-GB" sz="1000"/>
                  <a:t>Prioritized backlog, with user stories and tasks for 1 to 3 iterations ahead</a:t>
                </a:r>
              </a:p>
              <a:p>
                <a:pPr marL="171450" indent="-171450">
                  <a:buFont typeface="Wingdings" panose="05000000000000000000" pitchFamily="2" charset="2"/>
                  <a:buChar char="ü"/>
                </a:pPr>
                <a:r>
                  <a:rPr lang="en-GB" sz="1000"/>
                  <a:t>Estimated user stories for the next iteration</a:t>
                </a:r>
              </a:p>
              <a:p>
                <a:pPr marL="171450" indent="-171450">
                  <a:buFont typeface="Wingdings" panose="05000000000000000000" pitchFamily="2" charset="2"/>
                  <a:buChar char="ü"/>
                </a:pPr>
                <a:r>
                  <a:rPr lang="en-GB" sz="1000"/>
                  <a:t>Shared clear understanding, by the whole team, for user stories for the next iteration</a:t>
                </a:r>
              </a:p>
              <a:p>
                <a:pPr marL="171450" indent="-171450">
                  <a:buFont typeface="Wingdings" panose="05000000000000000000" pitchFamily="2" charset="2"/>
                  <a:buChar char="ü"/>
                </a:pPr>
                <a:r>
                  <a:rPr lang="en-GB" sz="1000"/>
                  <a:t>Users stories and tasks no more relevant are removed</a:t>
                </a:r>
              </a:p>
            </p:txBody>
          </p:sp>
        </p:grpSp>
        <p:sp>
          <p:nvSpPr>
            <p:cNvPr id="42" name="Rectangle 41"/>
            <p:cNvSpPr/>
            <p:nvPr/>
          </p:nvSpPr>
          <p:spPr>
            <a:xfrm>
              <a:off x="8911913" y="5382459"/>
              <a:ext cx="2693874" cy="1323439"/>
            </a:xfrm>
            <a:prstGeom prst="rect">
              <a:avLst/>
            </a:prstGeom>
          </p:spPr>
          <p:txBody>
            <a:bodyPr wrap="square">
              <a:spAutoFit/>
            </a:bodyPr>
            <a:lstStyle/>
            <a:p>
              <a:r>
                <a:rPr lang="en-GB" sz="1000"/>
                <a:t>Ongoing during an iteration</a:t>
              </a:r>
            </a:p>
            <a:p>
              <a:endParaRPr lang="en-GB" sz="1000"/>
            </a:p>
            <a:p>
              <a:endParaRPr lang="en-GB" sz="1000"/>
            </a:p>
            <a:p>
              <a:endParaRPr lang="en-GB" sz="1000"/>
            </a:p>
            <a:p>
              <a:r>
                <a:rPr lang="en-GB" sz="1000"/>
                <a:t>Around 10% of the team capacity in an iteration</a:t>
              </a:r>
            </a:p>
            <a:p>
              <a:endParaRPr lang="en-GB" sz="1000"/>
            </a:p>
            <a:p>
              <a:endParaRPr lang="en-GB" sz="1000"/>
            </a:p>
            <a:p>
              <a:r>
                <a:rPr lang="en-GB" sz="1000"/>
                <a:t>Full team</a:t>
              </a:r>
            </a:p>
          </p:txBody>
        </p:sp>
        <p:pic>
          <p:nvPicPr>
            <p:cNvPr id="43" name="Picture 42"/>
            <p:cNvPicPr>
              <a:picLocks noChangeAspect="1"/>
            </p:cNvPicPr>
            <p:nvPr/>
          </p:nvPicPr>
          <p:blipFill>
            <a:blip r:embed="rId10">
              <a:duotone>
                <a:prstClr val="black"/>
                <a:schemeClr val="accent3">
                  <a:tint val="45000"/>
                  <a:satMod val="400000"/>
                </a:schemeClr>
              </a:duotone>
            </a:blip>
            <a:stretch>
              <a:fillRect/>
            </a:stretch>
          </p:blipFill>
          <p:spPr>
            <a:xfrm>
              <a:off x="11244498" y="735788"/>
              <a:ext cx="361288" cy="361288"/>
            </a:xfrm>
            <a:prstGeom prst="rect">
              <a:avLst/>
            </a:prstGeom>
          </p:spPr>
        </p:pic>
      </p:grpSp>
      <p:cxnSp>
        <p:nvCxnSpPr>
          <p:cNvPr id="22" name="Straight Connector 21"/>
          <p:cNvCxnSpPr/>
          <p:nvPr/>
        </p:nvCxnSpPr>
        <p:spPr>
          <a:xfrm flipV="1">
            <a:off x="83890" y="5268286"/>
            <a:ext cx="11929145" cy="25167"/>
          </a:xfrm>
          <a:prstGeom prst="line">
            <a:avLst/>
          </a:prstGeom>
          <a:ln>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V="1">
            <a:off x="83889" y="5820786"/>
            <a:ext cx="11929145" cy="25167"/>
          </a:xfrm>
          <a:prstGeom prst="line">
            <a:avLst/>
          </a:prstGeom>
          <a:ln>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V="1">
            <a:off x="83889" y="6400681"/>
            <a:ext cx="11929145" cy="25167"/>
          </a:xfrm>
          <a:prstGeom prst="line">
            <a:avLst/>
          </a:prstGeom>
          <a:ln>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11350752" y="6611779"/>
            <a:ext cx="841248" cy="246221"/>
          </a:xfrm>
          <a:prstGeom prst="rect">
            <a:avLst/>
          </a:prstGeom>
          <a:noFill/>
        </p:spPr>
        <p:txBody>
          <a:bodyPr wrap="square" rtlCol="0">
            <a:spAutoFit/>
          </a:bodyPr>
          <a:lstStyle/>
          <a:p>
            <a:pPr algn="r"/>
            <a:r>
              <a:rPr lang="en-US" sz="1000"/>
              <a:t>7</a:t>
            </a:r>
          </a:p>
        </p:txBody>
      </p:sp>
    </p:spTree>
    <p:extLst>
      <p:ext uri="{BB962C8B-B14F-4D97-AF65-F5344CB8AC3E}">
        <p14:creationId xmlns:p14="http://schemas.microsoft.com/office/powerpoint/2010/main" val="28696581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9"/>
          <p:cNvGrpSpPr/>
          <p:nvPr/>
        </p:nvGrpSpPr>
        <p:grpSpPr>
          <a:xfrm>
            <a:off x="218580" y="5375760"/>
            <a:ext cx="1495340" cy="1482240"/>
            <a:chOff x="218580" y="5375760"/>
            <a:chExt cx="1495340" cy="1482240"/>
          </a:xfrm>
        </p:grpSpPr>
        <p:sp>
          <p:nvSpPr>
            <p:cNvPr id="15" name="Rectangle 14"/>
            <p:cNvSpPr/>
            <p:nvPr/>
          </p:nvSpPr>
          <p:spPr>
            <a:xfrm>
              <a:off x="703220" y="5375760"/>
              <a:ext cx="1010700" cy="1477328"/>
            </a:xfrm>
            <a:prstGeom prst="rect">
              <a:avLst/>
            </a:prstGeom>
          </p:spPr>
          <p:txBody>
            <a:bodyPr wrap="square">
              <a:spAutoFit/>
            </a:bodyPr>
            <a:lstStyle/>
            <a:p>
              <a:pPr>
                <a:lnSpc>
                  <a:spcPct val="150000"/>
                </a:lnSpc>
              </a:pPr>
              <a:r>
                <a:rPr lang="en-GB" sz="1200" b="1" i="1"/>
                <a:t>Frequency</a:t>
              </a:r>
            </a:p>
            <a:p>
              <a:pPr>
                <a:lnSpc>
                  <a:spcPct val="150000"/>
                </a:lnSpc>
              </a:pPr>
              <a:endParaRPr lang="en-GB" sz="1200"/>
            </a:p>
            <a:p>
              <a:pPr>
                <a:lnSpc>
                  <a:spcPct val="150000"/>
                </a:lnSpc>
              </a:pPr>
              <a:r>
                <a:rPr lang="en-GB" sz="1200" b="1" i="1"/>
                <a:t>Duration</a:t>
              </a:r>
            </a:p>
            <a:p>
              <a:pPr>
                <a:lnSpc>
                  <a:spcPct val="150000"/>
                </a:lnSpc>
              </a:pPr>
              <a:endParaRPr lang="en-GB" sz="1200" b="1" i="1"/>
            </a:p>
            <a:p>
              <a:pPr>
                <a:lnSpc>
                  <a:spcPct val="150000"/>
                </a:lnSpc>
              </a:pPr>
              <a:r>
                <a:rPr lang="en-GB" sz="1200" b="1" i="1"/>
                <a:t>Participants</a:t>
              </a:r>
              <a:endParaRPr lang="en-GB" sz="1200"/>
            </a:p>
          </p:txBody>
        </p:sp>
        <p:pic>
          <p:nvPicPr>
            <p:cNvPr id="16" name="Picture 15"/>
            <p:cNvPicPr>
              <a:picLocks noChangeAspect="1"/>
            </p:cNvPicPr>
            <p:nvPr/>
          </p:nvPicPr>
          <p:blipFill>
            <a:blip r:embed="rId2"/>
            <a:stretch>
              <a:fillRect/>
            </a:stretch>
          </p:blipFill>
          <p:spPr>
            <a:xfrm>
              <a:off x="218580" y="5378750"/>
              <a:ext cx="490463" cy="490463"/>
            </a:xfrm>
            <a:prstGeom prst="rect">
              <a:avLst/>
            </a:prstGeom>
          </p:spPr>
        </p:pic>
        <p:pic>
          <p:nvPicPr>
            <p:cNvPr id="17" name="Picture 16"/>
            <p:cNvPicPr>
              <a:picLocks noChangeAspect="1"/>
            </p:cNvPicPr>
            <p:nvPr/>
          </p:nvPicPr>
          <p:blipFill>
            <a:blip r:embed="rId3"/>
            <a:stretch>
              <a:fillRect/>
            </a:stretch>
          </p:blipFill>
          <p:spPr>
            <a:xfrm>
              <a:off x="286632" y="5996264"/>
              <a:ext cx="298273" cy="298273"/>
            </a:xfrm>
            <a:prstGeom prst="rect">
              <a:avLst/>
            </a:prstGeom>
          </p:spPr>
        </p:pic>
        <p:pic>
          <p:nvPicPr>
            <p:cNvPr id="18" name="Picture 17"/>
            <p:cNvPicPr>
              <a:picLocks noChangeAspect="1"/>
            </p:cNvPicPr>
            <p:nvPr/>
          </p:nvPicPr>
          <p:blipFill>
            <a:blip r:embed="rId4"/>
            <a:stretch>
              <a:fillRect/>
            </a:stretch>
          </p:blipFill>
          <p:spPr>
            <a:xfrm>
              <a:off x="218580" y="6423621"/>
              <a:ext cx="434379" cy="434379"/>
            </a:xfrm>
            <a:prstGeom prst="rect">
              <a:avLst/>
            </a:prstGeom>
          </p:spPr>
        </p:pic>
      </p:grpSp>
      <p:grpSp>
        <p:nvGrpSpPr>
          <p:cNvPr id="7" name="Group 6"/>
          <p:cNvGrpSpPr/>
          <p:nvPr/>
        </p:nvGrpSpPr>
        <p:grpSpPr>
          <a:xfrm>
            <a:off x="2018454" y="766390"/>
            <a:ext cx="2214804" cy="6086698"/>
            <a:chOff x="1723179" y="766390"/>
            <a:chExt cx="2214804" cy="6086698"/>
          </a:xfrm>
        </p:grpSpPr>
        <p:grpSp>
          <p:nvGrpSpPr>
            <p:cNvPr id="2" name="Group 1"/>
            <p:cNvGrpSpPr/>
            <p:nvPr/>
          </p:nvGrpSpPr>
          <p:grpSpPr>
            <a:xfrm>
              <a:off x="1723179" y="766390"/>
              <a:ext cx="2214804" cy="6086698"/>
              <a:chOff x="8801447" y="699278"/>
              <a:chExt cx="2852257" cy="6086698"/>
            </a:xfrm>
          </p:grpSpPr>
          <p:grpSp>
            <p:nvGrpSpPr>
              <p:cNvPr id="25" name="Group 24"/>
              <p:cNvGrpSpPr/>
              <p:nvPr/>
            </p:nvGrpSpPr>
            <p:grpSpPr>
              <a:xfrm>
                <a:off x="8801447" y="699278"/>
                <a:ext cx="2852257" cy="6086698"/>
                <a:chOff x="159391" y="696286"/>
                <a:chExt cx="2046914" cy="6119915"/>
              </a:xfrm>
            </p:grpSpPr>
            <p:grpSp>
              <p:nvGrpSpPr>
                <p:cNvPr id="26" name="Group 25"/>
                <p:cNvGrpSpPr/>
                <p:nvPr/>
              </p:nvGrpSpPr>
              <p:grpSpPr>
                <a:xfrm>
                  <a:off x="159391" y="696286"/>
                  <a:ext cx="2046914" cy="6119915"/>
                  <a:chOff x="159391" y="696286"/>
                  <a:chExt cx="2525086" cy="6119915"/>
                </a:xfrm>
              </p:grpSpPr>
              <p:sp>
                <p:nvSpPr>
                  <p:cNvPr id="28" name="Rectangle 27"/>
                  <p:cNvSpPr/>
                  <p:nvPr/>
                </p:nvSpPr>
                <p:spPr>
                  <a:xfrm>
                    <a:off x="159391" y="696287"/>
                    <a:ext cx="2525086" cy="611991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ounded Rectangle 28"/>
                  <p:cNvSpPr/>
                  <p:nvPr/>
                </p:nvSpPr>
                <p:spPr>
                  <a:xfrm>
                    <a:off x="318783" y="696286"/>
                    <a:ext cx="826252" cy="251670"/>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solidFill>
                      </a:rPr>
                      <a:t>3</a:t>
                    </a:r>
                  </a:p>
                </p:txBody>
              </p:sp>
            </p:grpSp>
            <p:sp>
              <p:nvSpPr>
                <p:cNvPr id="27" name="Rectangle 26"/>
                <p:cNvSpPr/>
                <p:nvPr/>
              </p:nvSpPr>
              <p:spPr>
                <a:xfrm>
                  <a:off x="229298" y="1056417"/>
                  <a:ext cx="1851917" cy="4425224"/>
                </a:xfrm>
                <a:prstGeom prst="rect">
                  <a:avLst/>
                </a:prstGeom>
              </p:spPr>
              <p:txBody>
                <a:bodyPr wrap="square">
                  <a:spAutoFit/>
                </a:bodyPr>
                <a:lstStyle/>
                <a:p>
                  <a:r>
                    <a:rPr lang="en-GB" sz="1000"/>
                    <a:t>The </a:t>
                  </a:r>
                  <a:r>
                    <a:rPr lang="en-GB" sz="1000" b="1"/>
                    <a:t>showcase / review / demo</a:t>
                  </a:r>
                  <a:r>
                    <a:rPr lang="en-GB" sz="1000"/>
                    <a:t> represents the session during which the team shows to stakeholders, sponsors and all persons interested in the product / service, the increment produced by the team during the iteration and which matches the team’s </a:t>
                  </a:r>
                  <a:r>
                    <a:rPr lang="en-GB" sz="1000" b="1"/>
                    <a:t>Definition of Done (DoD)</a:t>
                  </a:r>
                  <a:r>
                    <a:rPr lang="en-GB" sz="1000"/>
                    <a:t>.</a:t>
                  </a:r>
                </a:p>
                <a:p>
                  <a:endParaRPr lang="en-GB" sz="1000"/>
                </a:p>
                <a:p>
                  <a:r>
                    <a:rPr lang="en-GB" sz="1000"/>
                    <a:t>It is also a platform which the team can use to </a:t>
                  </a:r>
                </a:p>
                <a:p>
                  <a:pPr marL="171450" indent="-171450">
                    <a:buFont typeface="Wingdings" panose="05000000000000000000" pitchFamily="2" charset="2"/>
                    <a:buChar char="ü"/>
                  </a:pPr>
                  <a:r>
                    <a:rPr lang="en-GB" sz="1000"/>
                    <a:t>briefly raise issues / blockers / risks for which they will be soliciting support.</a:t>
                  </a:r>
                </a:p>
                <a:p>
                  <a:pPr marL="171450" indent="-171450">
                    <a:buFont typeface="Wingdings" panose="05000000000000000000" pitchFamily="2" charset="2"/>
                    <a:buChar char="ü"/>
                  </a:pPr>
                  <a:r>
                    <a:rPr lang="en-GB" sz="1000"/>
                    <a:t>cover other deliverables of the iteration (e.g. designs, prototypes, …)</a:t>
                  </a:r>
                </a:p>
                <a:p>
                  <a:r>
                    <a:rPr lang="en-GB" sz="1000"/>
                    <a:t>This session reduces the need for stakeholders and other actors to disturb the team for updates during the iteration.</a:t>
                  </a:r>
                </a:p>
                <a:p>
                  <a:endParaRPr lang="en-GB" sz="1000"/>
                </a:p>
                <a:p>
                  <a:r>
                    <a:rPr lang="en-GB" sz="1000"/>
                    <a:t>The team gathers feedback from sponsors / stakeholders. The feedback will be factored on-board in the upcoming planning.</a:t>
                  </a:r>
                </a:p>
              </p:txBody>
            </p:sp>
          </p:grpSp>
          <p:sp>
            <p:nvSpPr>
              <p:cNvPr id="32" name="Rectangle 31"/>
              <p:cNvSpPr/>
              <p:nvPr/>
            </p:nvSpPr>
            <p:spPr>
              <a:xfrm>
                <a:off x="8911913" y="5377180"/>
                <a:ext cx="2656506" cy="1323439"/>
              </a:xfrm>
              <a:prstGeom prst="rect">
                <a:avLst/>
              </a:prstGeom>
            </p:spPr>
            <p:txBody>
              <a:bodyPr wrap="square">
                <a:spAutoFit/>
              </a:bodyPr>
              <a:lstStyle/>
              <a:p>
                <a:r>
                  <a:rPr lang="en-GB" sz="1000"/>
                  <a:t>Once per iteration</a:t>
                </a:r>
              </a:p>
              <a:p>
                <a:endParaRPr lang="en-GB" sz="1000"/>
              </a:p>
              <a:p>
                <a:endParaRPr lang="en-GB" sz="1000"/>
              </a:p>
              <a:p>
                <a:endParaRPr lang="en-GB" sz="1000"/>
              </a:p>
              <a:p>
                <a:r>
                  <a:rPr lang="en-GB" sz="1000"/>
                  <a:t>Usually 30 minutes</a:t>
                </a:r>
              </a:p>
              <a:p>
                <a:endParaRPr lang="en-GB" sz="1000"/>
              </a:p>
              <a:p>
                <a:endParaRPr lang="en-GB" sz="1000"/>
              </a:p>
              <a:p>
                <a:r>
                  <a:rPr lang="en-GB" sz="1000"/>
                  <a:t>Full team and invitees</a:t>
                </a:r>
              </a:p>
            </p:txBody>
          </p:sp>
        </p:grpSp>
        <p:pic>
          <p:nvPicPr>
            <p:cNvPr id="3" name="Picture 2"/>
            <p:cNvPicPr>
              <a:picLocks noChangeAspect="1"/>
            </p:cNvPicPr>
            <p:nvPr/>
          </p:nvPicPr>
          <p:blipFill>
            <a:blip r:embed="rId5">
              <a:duotone>
                <a:prstClr val="black"/>
                <a:schemeClr val="accent3">
                  <a:tint val="45000"/>
                  <a:satMod val="400000"/>
                </a:schemeClr>
              </a:duotone>
            </a:blip>
            <a:stretch>
              <a:fillRect/>
            </a:stretch>
          </p:blipFill>
          <p:spPr>
            <a:xfrm>
              <a:off x="3492834" y="802785"/>
              <a:ext cx="341883" cy="341883"/>
            </a:xfrm>
            <a:prstGeom prst="rect">
              <a:avLst/>
            </a:prstGeom>
          </p:spPr>
        </p:pic>
      </p:grpSp>
      <p:pic>
        <p:nvPicPr>
          <p:cNvPr id="21" name="Picture 20"/>
          <p:cNvPicPr>
            <a:picLocks noChangeAspect="1"/>
          </p:cNvPicPr>
          <p:nvPr/>
        </p:nvPicPr>
        <p:blipFill>
          <a:blip r:embed="rId6"/>
          <a:stretch>
            <a:fillRect/>
          </a:stretch>
        </p:blipFill>
        <p:spPr>
          <a:xfrm>
            <a:off x="260505" y="2314324"/>
            <a:ext cx="1112473" cy="1112473"/>
          </a:xfrm>
          <a:prstGeom prst="rect">
            <a:avLst/>
          </a:prstGeom>
        </p:spPr>
      </p:pic>
      <p:grpSp>
        <p:nvGrpSpPr>
          <p:cNvPr id="6" name="Group 5"/>
          <p:cNvGrpSpPr/>
          <p:nvPr/>
        </p:nvGrpSpPr>
        <p:grpSpPr>
          <a:xfrm>
            <a:off x="5895181" y="766390"/>
            <a:ext cx="2214804" cy="6086698"/>
            <a:chOff x="5707638" y="766390"/>
            <a:chExt cx="2214804" cy="6086698"/>
          </a:xfrm>
        </p:grpSpPr>
        <p:grpSp>
          <p:nvGrpSpPr>
            <p:cNvPr id="30" name="Group 29"/>
            <p:cNvGrpSpPr/>
            <p:nvPr/>
          </p:nvGrpSpPr>
          <p:grpSpPr>
            <a:xfrm>
              <a:off x="5707638" y="766390"/>
              <a:ext cx="2214804" cy="6086698"/>
              <a:chOff x="8801447" y="699278"/>
              <a:chExt cx="2852257" cy="6086698"/>
            </a:xfrm>
          </p:grpSpPr>
          <p:grpSp>
            <p:nvGrpSpPr>
              <p:cNvPr id="31" name="Group 30"/>
              <p:cNvGrpSpPr/>
              <p:nvPr/>
            </p:nvGrpSpPr>
            <p:grpSpPr>
              <a:xfrm>
                <a:off x="8801447" y="699278"/>
                <a:ext cx="2852257" cy="6086698"/>
                <a:chOff x="159391" y="696286"/>
                <a:chExt cx="2046914" cy="6119915"/>
              </a:xfrm>
            </p:grpSpPr>
            <p:grpSp>
              <p:nvGrpSpPr>
                <p:cNvPr id="34" name="Group 33"/>
                <p:cNvGrpSpPr/>
                <p:nvPr/>
              </p:nvGrpSpPr>
              <p:grpSpPr>
                <a:xfrm>
                  <a:off x="159391" y="696286"/>
                  <a:ext cx="2046914" cy="6119915"/>
                  <a:chOff x="159391" y="696286"/>
                  <a:chExt cx="2525086" cy="6119915"/>
                </a:xfrm>
              </p:grpSpPr>
              <p:sp>
                <p:nvSpPr>
                  <p:cNvPr id="36" name="Rectangle 35"/>
                  <p:cNvSpPr/>
                  <p:nvPr/>
                </p:nvSpPr>
                <p:spPr>
                  <a:xfrm>
                    <a:off x="159391" y="696287"/>
                    <a:ext cx="2525086" cy="611991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ounded Rectangle 36"/>
                  <p:cNvSpPr/>
                  <p:nvPr/>
                </p:nvSpPr>
                <p:spPr>
                  <a:xfrm>
                    <a:off x="318782" y="696286"/>
                    <a:ext cx="792089" cy="251670"/>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solidFill>
                      </a:rPr>
                      <a:t>4</a:t>
                    </a:r>
                  </a:p>
                </p:txBody>
              </p:sp>
            </p:grpSp>
            <p:sp>
              <p:nvSpPr>
                <p:cNvPr id="35" name="Rectangle 34"/>
                <p:cNvSpPr/>
                <p:nvPr/>
              </p:nvSpPr>
              <p:spPr>
                <a:xfrm>
                  <a:off x="229298" y="1056417"/>
                  <a:ext cx="1851917" cy="4270496"/>
                </a:xfrm>
                <a:prstGeom prst="rect">
                  <a:avLst/>
                </a:prstGeom>
              </p:spPr>
              <p:txBody>
                <a:bodyPr wrap="square">
                  <a:spAutoFit/>
                </a:bodyPr>
                <a:lstStyle/>
                <a:p>
                  <a:r>
                    <a:rPr lang="en-GB" sz="1000"/>
                    <a:t>The </a:t>
                  </a:r>
                  <a:r>
                    <a:rPr lang="en-GB" sz="1000" b="1"/>
                    <a:t>retrospective </a:t>
                  </a:r>
                  <a:r>
                    <a:rPr lang="en-GB" sz="1000"/>
                    <a:t>represents the session in which the team takes time to take stock of the strengths and areas of improvement which the team needs to address for a recent period of time, typically from the ending iteration.</a:t>
                  </a:r>
                </a:p>
                <a:p>
                  <a:r>
                    <a:rPr lang="en-GB" sz="1000"/>
                    <a:t>The team can build up on the strengths for upcoming iterations.</a:t>
                  </a:r>
                </a:p>
                <a:p>
                  <a:endParaRPr lang="en-GB" sz="1000"/>
                </a:p>
                <a:p>
                  <a:r>
                    <a:rPr lang="en-GB" sz="1000"/>
                    <a:t>The discussion on the areas of improvement is action oriented / identify experiments / aimed at continuous improvement.  </a:t>
                  </a:r>
                </a:p>
                <a:p>
                  <a:endParaRPr lang="en-GB" sz="1000"/>
                </a:p>
                <a:p>
                  <a:r>
                    <a:rPr lang="en-GB" sz="1000"/>
                    <a:t>Examples of items to be discussed in retrospective</a:t>
                  </a:r>
                </a:p>
                <a:p>
                  <a:pPr marL="171450" indent="-171450">
                    <a:buFont typeface="Wingdings" panose="05000000000000000000" pitchFamily="2" charset="2"/>
                    <a:buChar char="ü"/>
                  </a:pPr>
                  <a:r>
                    <a:rPr lang="en-GB" sz="1000" err="1"/>
                    <a:t>Burndown</a:t>
                  </a:r>
                  <a:endParaRPr lang="en-GB" sz="1000"/>
                </a:p>
                <a:p>
                  <a:pPr marL="171450" indent="-171450">
                    <a:buFont typeface="Wingdings" panose="05000000000000000000" pitchFamily="2" charset="2"/>
                    <a:buChar char="ü"/>
                  </a:pPr>
                  <a:r>
                    <a:rPr lang="en-GB" sz="1000"/>
                    <a:t>Not meeting goals of the iteration and work to be carried forward</a:t>
                  </a:r>
                </a:p>
                <a:p>
                  <a:pPr marL="171450" indent="-171450">
                    <a:buFont typeface="Wingdings" panose="05000000000000000000" pitchFamily="2" charset="2"/>
                    <a:buChar char="ü"/>
                  </a:pPr>
                  <a:r>
                    <a:rPr lang="en-GB" sz="1000"/>
                    <a:t>Delays</a:t>
                  </a:r>
                </a:p>
                <a:p>
                  <a:pPr marL="171450" indent="-171450">
                    <a:buFont typeface="Wingdings" panose="05000000000000000000" pitchFamily="2" charset="2"/>
                    <a:buChar char="ü"/>
                  </a:pPr>
                  <a:endParaRPr lang="en-GB" sz="1000"/>
                </a:p>
                <a:p>
                  <a:r>
                    <a:rPr lang="en-GB" sz="1000" b="1"/>
                    <a:t>Output / Outcome:</a:t>
                  </a:r>
                </a:p>
                <a:p>
                  <a:pPr marL="171450" indent="-171450">
                    <a:buFont typeface="Wingdings" panose="05000000000000000000" pitchFamily="2" charset="2"/>
                    <a:buChar char="ü"/>
                  </a:pPr>
                  <a:r>
                    <a:rPr lang="en-GB" sz="1000"/>
                    <a:t>Actions with respective owners and timeframe for areas of improvement</a:t>
                  </a:r>
                </a:p>
              </p:txBody>
            </p:sp>
          </p:grpSp>
          <p:sp>
            <p:nvSpPr>
              <p:cNvPr id="33" name="Rectangle 32"/>
              <p:cNvSpPr/>
              <p:nvPr/>
            </p:nvSpPr>
            <p:spPr>
              <a:xfrm>
                <a:off x="8911913" y="5377180"/>
                <a:ext cx="2656506" cy="1323439"/>
              </a:xfrm>
              <a:prstGeom prst="rect">
                <a:avLst/>
              </a:prstGeom>
            </p:spPr>
            <p:txBody>
              <a:bodyPr wrap="square">
                <a:spAutoFit/>
              </a:bodyPr>
              <a:lstStyle/>
              <a:p>
                <a:r>
                  <a:rPr lang="en-GB" sz="1000"/>
                  <a:t>Once per iteration. Demarks end of the iteration</a:t>
                </a:r>
              </a:p>
              <a:p>
                <a:endParaRPr lang="en-GB" sz="1000"/>
              </a:p>
              <a:p>
                <a:endParaRPr lang="en-GB" sz="1000"/>
              </a:p>
              <a:p>
                <a:r>
                  <a:rPr lang="en-GB" sz="1000"/>
                  <a:t>1 hour </a:t>
                </a:r>
              </a:p>
              <a:p>
                <a:endParaRPr lang="en-GB" sz="1000"/>
              </a:p>
              <a:p>
                <a:endParaRPr lang="en-GB" sz="1000"/>
              </a:p>
              <a:p>
                <a:r>
                  <a:rPr lang="en-GB" sz="1000"/>
                  <a:t>Full team</a:t>
                </a:r>
              </a:p>
            </p:txBody>
          </p:sp>
        </p:grpSp>
        <p:pic>
          <p:nvPicPr>
            <p:cNvPr id="52" name="Picture 51"/>
            <p:cNvPicPr>
              <a:picLocks noChangeAspect="1"/>
            </p:cNvPicPr>
            <p:nvPr/>
          </p:nvPicPr>
          <p:blipFill>
            <a:blip r:embed="rId7">
              <a:duotone>
                <a:prstClr val="black"/>
                <a:schemeClr val="accent3">
                  <a:tint val="45000"/>
                  <a:satMod val="400000"/>
                </a:schemeClr>
              </a:duotone>
            </a:blip>
            <a:stretch>
              <a:fillRect/>
            </a:stretch>
          </p:blipFill>
          <p:spPr>
            <a:xfrm>
              <a:off x="7523417" y="813655"/>
              <a:ext cx="332801" cy="332801"/>
            </a:xfrm>
            <a:prstGeom prst="rect">
              <a:avLst/>
            </a:prstGeom>
          </p:spPr>
        </p:pic>
      </p:grpSp>
      <p:grpSp>
        <p:nvGrpSpPr>
          <p:cNvPr id="5" name="Group 4"/>
          <p:cNvGrpSpPr/>
          <p:nvPr/>
        </p:nvGrpSpPr>
        <p:grpSpPr>
          <a:xfrm>
            <a:off x="9740157" y="766390"/>
            <a:ext cx="2214804" cy="6086698"/>
            <a:chOff x="9444882" y="766390"/>
            <a:chExt cx="2214804" cy="6086698"/>
          </a:xfrm>
        </p:grpSpPr>
        <p:grpSp>
          <p:nvGrpSpPr>
            <p:cNvPr id="38" name="Group 37"/>
            <p:cNvGrpSpPr/>
            <p:nvPr/>
          </p:nvGrpSpPr>
          <p:grpSpPr>
            <a:xfrm>
              <a:off x="9444882" y="766390"/>
              <a:ext cx="2214804" cy="6086698"/>
              <a:chOff x="8801447" y="699278"/>
              <a:chExt cx="2852257" cy="6086698"/>
            </a:xfrm>
          </p:grpSpPr>
          <p:grpSp>
            <p:nvGrpSpPr>
              <p:cNvPr id="39" name="Group 38"/>
              <p:cNvGrpSpPr/>
              <p:nvPr/>
            </p:nvGrpSpPr>
            <p:grpSpPr>
              <a:xfrm>
                <a:off x="8801447" y="699278"/>
                <a:ext cx="2852257" cy="6086698"/>
                <a:chOff x="159391" y="696286"/>
                <a:chExt cx="2046914" cy="6119915"/>
              </a:xfrm>
            </p:grpSpPr>
            <p:grpSp>
              <p:nvGrpSpPr>
                <p:cNvPr id="41" name="Group 40"/>
                <p:cNvGrpSpPr/>
                <p:nvPr/>
              </p:nvGrpSpPr>
              <p:grpSpPr>
                <a:xfrm>
                  <a:off x="159391" y="696286"/>
                  <a:ext cx="2046914" cy="6119915"/>
                  <a:chOff x="159391" y="696286"/>
                  <a:chExt cx="2525086" cy="6119915"/>
                </a:xfrm>
              </p:grpSpPr>
              <p:sp>
                <p:nvSpPr>
                  <p:cNvPr id="43" name="Rectangle 42"/>
                  <p:cNvSpPr/>
                  <p:nvPr/>
                </p:nvSpPr>
                <p:spPr>
                  <a:xfrm>
                    <a:off x="159391" y="696287"/>
                    <a:ext cx="2525086" cy="611991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ounded Rectangle 43"/>
                  <p:cNvSpPr/>
                  <p:nvPr/>
                </p:nvSpPr>
                <p:spPr>
                  <a:xfrm>
                    <a:off x="318782" y="696286"/>
                    <a:ext cx="889694" cy="251670"/>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solidFill>
                      </a:rPr>
                      <a:t>5</a:t>
                    </a:r>
                  </a:p>
                </p:txBody>
              </p:sp>
            </p:grpSp>
            <p:sp>
              <p:nvSpPr>
                <p:cNvPr id="42" name="Rectangle 41"/>
                <p:cNvSpPr/>
                <p:nvPr/>
              </p:nvSpPr>
              <p:spPr>
                <a:xfrm>
                  <a:off x="229298" y="1056417"/>
                  <a:ext cx="1851917" cy="4579952"/>
                </a:xfrm>
                <a:prstGeom prst="rect">
                  <a:avLst/>
                </a:prstGeom>
              </p:spPr>
              <p:txBody>
                <a:bodyPr wrap="square">
                  <a:spAutoFit/>
                </a:bodyPr>
                <a:lstStyle/>
                <a:p>
                  <a:r>
                    <a:rPr lang="en-GB" sz="1000"/>
                    <a:t>The </a:t>
                  </a:r>
                  <a:r>
                    <a:rPr lang="en-GB" sz="1000" b="1"/>
                    <a:t>stand-up </a:t>
                  </a:r>
                  <a:r>
                    <a:rPr lang="en-GB" sz="1000"/>
                    <a:t>represents the session which is conducted by the team to self-organize to tackle the work (mini-planning activity), aligned with the prioritized activities so as to achieve the team's goals.</a:t>
                  </a:r>
                </a:p>
                <a:p>
                  <a:endParaRPr lang="en-GB" sz="1000"/>
                </a:p>
                <a:p>
                  <a:r>
                    <a:rPr lang="en-GB" sz="1000"/>
                    <a:t>The stand-up is performed by the team and for the team - not a status / report meeting.</a:t>
                  </a:r>
                </a:p>
                <a:p>
                  <a:endParaRPr lang="en-GB" sz="1000"/>
                </a:p>
                <a:p>
                  <a:r>
                    <a:rPr lang="en-GB" sz="1000"/>
                    <a:t>It is usually scheduled to happen same place, time and at a pre-defined frequency to reduce complexity around availability of team members.</a:t>
                  </a:r>
                </a:p>
                <a:p>
                  <a:endParaRPr lang="en-GB" sz="1000"/>
                </a:p>
                <a:p>
                  <a:r>
                    <a:rPr lang="en-GB" sz="1000" b="1"/>
                    <a:t>Output / Outcome:</a:t>
                  </a:r>
                </a:p>
                <a:p>
                  <a:pPr marL="171450" indent="-171450">
                    <a:buFont typeface="Wingdings" panose="05000000000000000000" pitchFamily="2" charset="2"/>
                    <a:buChar char="ü"/>
                  </a:pPr>
                  <a:r>
                    <a:rPr lang="en-GB" sz="1000"/>
                    <a:t>The blockers / </a:t>
                  </a:r>
                  <a:r>
                    <a:rPr lang="en-GB" sz="1000" err="1"/>
                    <a:t>slowers</a:t>
                  </a:r>
                  <a:r>
                    <a:rPr lang="en-GB" sz="1000"/>
                    <a:t> / issues are discussed and a plan made to address these at earliest convenience so as to enable the team to continue the progress.</a:t>
                  </a:r>
                </a:p>
                <a:p>
                  <a:pPr marL="171450" indent="-171450">
                    <a:buFont typeface="Wingdings" panose="05000000000000000000" pitchFamily="2" charset="2"/>
                    <a:buChar char="ü"/>
                  </a:pPr>
                  <a:r>
                    <a:rPr lang="en-GB" sz="1000"/>
                    <a:t>Focus around getting the planned work to Done. </a:t>
                  </a:r>
                </a:p>
                <a:p>
                  <a:pPr marL="171450" indent="-171450">
                    <a:buFont typeface="Wingdings" panose="05000000000000000000" pitchFamily="2" charset="2"/>
                    <a:buChar char="ü"/>
                  </a:pPr>
                  <a:endParaRPr lang="en-GB" sz="1000"/>
                </a:p>
              </p:txBody>
            </p:sp>
          </p:grpSp>
          <p:sp>
            <p:nvSpPr>
              <p:cNvPr id="40" name="Rectangle 39"/>
              <p:cNvSpPr/>
              <p:nvPr/>
            </p:nvSpPr>
            <p:spPr>
              <a:xfrm>
                <a:off x="8911913" y="5377180"/>
                <a:ext cx="2656507" cy="1323439"/>
              </a:xfrm>
              <a:prstGeom prst="rect">
                <a:avLst/>
              </a:prstGeom>
            </p:spPr>
            <p:txBody>
              <a:bodyPr wrap="square">
                <a:spAutoFit/>
              </a:bodyPr>
              <a:lstStyle/>
              <a:p>
                <a:r>
                  <a:rPr lang="en-GB" sz="1000"/>
                  <a:t>Usually daily</a:t>
                </a:r>
              </a:p>
              <a:p>
                <a:endParaRPr lang="en-GB" sz="1000"/>
              </a:p>
              <a:p>
                <a:endParaRPr lang="en-GB" sz="1000"/>
              </a:p>
              <a:p>
                <a:endParaRPr lang="en-GB" sz="1000"/>
              </a:p>
              <a:p>
                <a:r>
                  <a:rPr lang="en-GB" sz="1000"/>
                  <a:t>15 minutes</a:t>
                </a:r>
              </a:p>
              <a:p>
                <a:endParaRPr lang="en-GB" sz="1000"/>
              </a:p>
              <a:p>
                <a:endParaRPr lang="en-GB" sz="1000"/>
              </a:p>
              <a:p>
                <a:r>
                  <a:rPr lang="en-GB" sz="1000"/>
                  <a:t>Full team</a:t>
                </a:r>
              </a:p>
            </p:txBody>
          </p:sp>
        </p:grpSp>
        <p:pic>
          <p:nvPicPr>
            <p:cNvPr id="54" name="Picture 53"/>
            <p:cNvPicPr>
              <a:picLocks noChangeAspect="1"/>
            </p:cNvPicPr>
            <p:nvPr/>
          </p:nvPicPr>
          <p:blipFill>
            <a:blip r:embed="rId8">
              <a:duotone>
                <a:prstClr val="black"/>
                <a:schemeClr val="accent3">
                  <a:tint val="45000"/>
                  <a:satMod val="400000"/>
                </a:schemeClr>
              </a:duotone>
            </a:blip>
            <a:stretch>
              <a:fillRect/>
            </a:stretch>
          </p:blipFill>
          <p:spPr>
            <a:xfrm>
              <a:off x="11213618" y="813655"/>
              <a:ext cx="386359" cy="386359"/>
            </a:xfrm>
            <a:prstGeom prst="rect">
              <a:avLst/>
            </a:prstGeom>
          </p:spPr>
        </p:pic>
      </p:grpSp>
      <p:sp>
        <p:nvSpPr>
          <p:cNvPr id="56" name="TextBox 55"/>
          <p:cNvSpPr txBox="1"/>
          <p:nvPr/>
        </p:nvSpPr>
        <p:spPr>
          <a:xfrm>
            <a:off x="717911" y="171084"/>
            <a:ext cx="5519956" cy="369332"/>
          </a:xfrm>
          <a:prstGeom prst="rect">
            <a:avLst/>
          </a:prstGeom>
          <a:noFill/>
        </p:spPr>
        <p:txBody>
          <a:bodyPr wrap="square" rtlCol="0">
            <a:spAutoFit/>
          </a:bodyPr>
          <a:lstStyle/>
          <a:p>
            <a:r>
              <a:rPr lang="en-US">
                <a:solidFill>
                  <a:srgbClr val="C00000"/>
                </a:solidFill>
              </a:rPr>
              <a:t>Agile Ceremonies / Events for Technical Squads</a:t>
            </a:r>
          </a:p>
        </p:txBody>
      </p:sp>
      <p:pic>
        <p:nvPicPr>
          <p:cNvPr id="57" name="Picture 2" descr="Recommend Vector Art, Icons, and Graphics for Free Download"/>
          <p:cNvPicPr>
            <a:picLocks noChangeAspect="1" noChangeArrowheads="1"/>
          </p:cNvPicPr>
          <p:nvPr/>
        </p:nvPicPr>
        <p:blipFill>
          <a:blip r:embed="rId9" cstate="print">
            <a:duotone>
              <a:prstClr val="black"/>
              <a:schemeClr val="accent3">
                <a:tint val="45000"/>
                <a:satMod val="400000"/>
              </a:schemeClr>
            </a:duotone>
            <a:extLst>
              <a:ext uri="{28A0092B-C50C-407E-A947-70E740481C1C}">
                <a14:useLocalDpi xmlns:a14="http://schemas.microsoft.com/office/drawing/2010/main" val="0"/>
              </a:ext>
            </a:extLst>
          </a:blip>
          <a:srcRect/>
          <a:stretch>
            <a:fillRect/>
          </a:stretch>
        </p:blipFill>
        <p:spPr bwMode="auto">
          <a:xfrm>
            <a:off x="0" y="0"/>
            <a:ext cx="671254" cy="671254"/>
          </a:xfrm>
          <a:prstGeom prst="rect">
            <a:avLst/>
          </a:prstGeom>
          <a:noFill/>
          <a:extLst>
            <a:ext uri="{909E8E84-426E-40DD-AFC4-6F175D3DCCD1}">
              <a14:hiddenFill xmlns:a14="http://schemas.microsoft.com/office/drawing/2010/main">
                <a:solidFill>
                  <a:srgbClr val="FFFFFF"/>
                </a:solidFill>
              </a14:hiddenFill>
            </a:ext>
          </a:extLst>
        </p:spPr>
      </p:pic>
      <p:cxnSp>
        <p:nvCxnSpPr>
          <p:cNvPr id="22" name="Straight Connector 21"/>
          <p:cNvCxnSpPr/>
          <p:nvPr/>
        </p:nvCxnSpPr>
        <p:spPr>
          <a:xfrm flipV="1">
            <a:off x="83890" y="5268286"/>
            <a:ext cx="11929145" cy="25167"/>
          </a:xfrm>
          <a:prstGeom prst="line">
            <a:avLst/>
          </a:prstGeom>
          <a:ln>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V="1">
            <a:off x="83889" y="5820786"/>
            <a:ext cx="11929145" cy="25167"/>
          </a:xfrm>
          <a:prstGeom prst="line">
            <a:avLst/>
          </a:prstGeom>
          <a:ln>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V="1">
            <a:off x="83889" y="6400681"/>
            <a:ext cx="11929145" cy="25167"/>
          </a:xfrm>
          <a:prstGeom prst="line">
            <a:avLst/>
          </a:prstGeom>
          <a:ln>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11350752" y="6611779"/>
            <a:ext cx="841248" cy="246221"/>
          </a:xfrm>
          <a:prstGeom prst="rect">
            <a:avLst/>
          </a:prstGeom>
          <a:noFill/>
        </p:spPr>
        <p:txBody>
          <a:bodyPr wrap="square" rtlCol="0">
            <a:spAutoFit/>
          </a:bodyPr>
          <a:lstStyle/>
          <a:p>
            <a:pPr algn="r"/>
            <a:r>
              <a:rPr lang="en-US" sz="1000"/>
              <a:t>8</a:t>
            </a:r>
          </a:p>
        </p:txBody>
      </p:sp>
    </p:spTree>
    <p:extLst>
      <p:ext uri="{BB962C8B-B14F-4D97-AF65-F5344CB8AC3E}">
        <p14:creationId xmlns:p14="http://schemas.microsoft.com/office/powerpoint/2010/main" val="33134239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9"/>
          <p:cNvGrpSpPr/>
          <p:nvPr/>
        </p:nvGrpSpPr>
        <p:grpSpPr>
          <a:xfrm>
            <a:off x="218580" y="5375760"/>
            <a:ext cx="1495340" cy="1482240"/>
            <a:chOff x="218580" y="5375760"/>
            <a:chExt cx="1495340" cy="1482240"/>
          </a:xfrm>
        </p:grpSpPr>
        <p:sp>
          <p:nvSpPr>
            <p:cNvPr id="15" name="Rectangle 14"/>
            <p:cNvSpPr/>
            <p:nvPr/>
          </p:nvSpPr>
          <p:spPr>
            <a:xfrm>
              <a:off x="703220" y="5375760"/>
              <a:ext cx="1010700" cy="1477328"/>
            </a:xfrm>
            <a:prstGeom prst="rect">
              <a:avLst/>
            </a:prstGeom>
          </p:spPr>
          <p:txBody>
            <a:bodyPr wrap="square">
              <a:spAutoFit/>
            </a:bodyPr>
            <a:lstStyle/>
            <a:p>
              <a:pPr>
                <a:lnSpc>
                  <a:spcPct val="150000"/>
                </a:lnSpc>
              </a:pPr>
              <a:r>
                <a:rPr lang="en-GB" sz="1200" b="1" i="1"/>
                <a:t>Frequency</a:t>
              </a:r>
            </a:p>
            <a:p>
              <a:pPr>
                <a:lnSpc>
                  <a:spcPct val="150000"/>
                </a:lnSpc>
              </a:pPr>
              <a:endParaRPr lang="en-GB" sz="1200"/>
            </a:p>
            <a:p>
              <a:pPr>
                <a:lnSpc>
                  <a:spcPct val="150000"/>
                </a:lnSpc>
              </a:pPr>
              <a:r>
                <a:rPr lang="en-GB" sz="1200" b="1" i="1"/>
                <a:t>Duration</a:t>
              </a:r>
            </a:p>
            <a:p>
              <a:pPr>
                <a:lnSpc>
                  <a:spcPct val="150000"/>
                </a:lnSpc>
              </a:pPr>
              <a:endParaRPr lang="en-GB" sz="1200" b="1" i="1"/>
            </a:p>
            <a:p>
              <a:pPr>
                <a:lnSpc>
                  <a:spcPct val="150000"/>
                </a:lnSpc>
              </a:pPr>
              <a:r>
                <a:rPr lang="en-GB" sz="1200" b="1" i="1"/>
                <a:t>Participants</a:t>
              </a:r>
              <a:endParaRPr lang="en-GB" sz="1200"/>
            </a:p>
          </p:txBody>
        </p:sp>
        <p:pic>
          <p:nvPicPr>
            <p:cNvPr id="16" name="Picture 15"/>
            <p:cNvPicPr>
              <a:picLocks noChangeAspect="1"/>
            </p:cNvPicPr>
            <p:nvPr/>
          </p:nvPicPr>
          <p:blipFill>
            <a:blip r:embed="rId3"/>
            <a:stretch>
              <a:fillRect/>
            </a:stretch>
          </p:blipFill>
          <p:spPr>
            <a:xfrm>
              <a:off x="218580" y="5378750"/>
              <a:ext cx="490463" cy="490463"/>
            </a:xfrm>
            <a:prstGeom prst="rect">
              <a:avLst/>
            </a:prstGeom>
          </p:spPr>
        </p:pic>
        <p:pic>
          <p:nvPicPr>
            <p:cNvPr id="17" name="Picture 16"/>
            <p:cNvPicPr>
              <a:picLocks noChangeAspect="1"/>
            </p:cNvPicPr>
            <p:nvPr/>
          </p:nvPicPr>
          <p:blipFill>
            <a:blip r:embed="rId4"/>
            <a:stretch>
              <a:fillRect/>
            </a:stretch>
          </p:blipFill>
          <p:spPr>
            <a:xfrm>
              <a:off x="286632" y="5996264"/>
              <a:ext cx="298273" cy="298273"/>
            </a:xfrm>
            <a:prstGeom prst="rect">
              <a:avLst/>
            </a:prstGeom>
          </p:spPr>
        </p:pic>
        <p:pic>
          <p:nvPicPr>
            <p:cNvPr id="18" name="Picture 17"/>
            <p:cNvPicPr>
              <a:picLocks noChangeAspect="1"/>
            </p:cNvPicPr>
            <p:nvPr/>
          </p:nvPicPr>
          <p:blipFill>
            <a:blip r:embed="rId5"/>
            <a:stretch>
              <a:fillRect/>
            </a:stretch>
          </p:blipFill>
          <p:spPr>
            <a:xfrm>
              <a:off x="218580" y="6423621"/>
              <a:ext cx="434379" cy="434379"/>
            </a:xfrm>
            <a:prstGeom prst="rect">
              <a:avLst/>
            </a:prstGeom>
          </p:spPr>
        </p:pic>
      </p:grpSp>
      <p:sp>
        <p:nvSpPr>
          <p:cNvPr id="56" name="TextBox 55"/>
          <p:cNvSpPr txBox="1"/>
          <p:nvPr/>
        </p:nvSpPr>
        <p:spPr>
          <a:xfrm>
            <a:off x="717911" y="171084"/>
            <a:ext cx="5519956" cy="369332"/>
          </a:xfrm>
          <a:prstGeom prst="rect">
            <a:avLst/>
          </a:prstGeom>
          <a:noFill/>
        </p:spPr>
        <p:txBody>
          <a:bodyPr wrap="square" rtlCol="0">
            <a:spAutoFit/>
          </a:bodyPr>
          <a:lstStyle/>
          <a:p>
            <a:r>
              <a:rPr lang="en-US">
                <a:solidFill>
                  <a:srgbClr val="C00000"/>
                </a:solidFill>
              </a:rPr>
              <a:t>Agile Ceremonies / Events for Technical Squads</a:t>
            </a:r>
          </a:p>
        </p:txBody>
      </p:sp>
      <p:pic>
        <p:nvPicPr>
          <p:cNvPr id="4" name="Picture 3"/>
          <p:cNvPicPr>
            <a:picLocks noChangeAspect="1"/>
          </p:cNvPicPr>
          <p:nvPr/>
        </p:nvPicPr>
        <p:blipFill>
          <a:blip r:embed="rId6">
            <a:duotone>
              <a:prstClr val="black"/>
              <a:schemeClr val="accent3">
                <a:tint val="45000"/>
                <a:satMod val="400000"/>
              </a:schemeClr>
            </a:duotone>
          </a:blip>
          <a:stretch>
            <a:fillRect/>
          </a:stretch>
        </p:blipFill>
        <p:spPr>
          <a:xfrm>
            <a:off x="4316" y="0"/>
            <a:ext cx="713595" cy="606041"/>
          </a:xfrm>
          <a:prstGeom prst="rect">
            <a:avLst/>
          </a:prstGeom>
        </p:spPr>
      </p:pic>
      <p:grpSp>
        <p:nvGrpSpPr>
          <p:cNvPr id="58" name="Group 57"/>
          <p:cNvGrpSpPr/>
          <p:nvPr/>
        </p:nvGrpSpPr>
        <p:grpSpPr>
          <a:xfrm>
            <a:off x="1997669" y="751174"/>
            <a:ext cx="2214804" cy="6086698"/>
            <a:chOff x="9873871" y="766390"/>
            <a:chExt cx="2214804" cy="6086698"/>
          </a:xfrm>
        </p:grpSpPr>
        <p:grpSp>
          <p:nvGrpSpPr>
            <p:cNvPr id="59" name="Group 58"/>
            <p:cNvGrpSpPr/>
            <p:nvPr/>
          </p:nvGrpSpPr>
          <p:grpSpPr>
            <a:xfrm>
              <a:off x="9873871" y="766390"/>
              <a:ext cx="2214804" cy="6086698"/>
              <a:chOff x="8801447" y="699278"/>
              <a:chExt cx="2852257" cy="6086698"/>
            </a:xfrm>
          </p:grpSpPr>
          <p:grpSp>
            <p:nvGrpSpPr>
              <p:cNvPr id="61" name="Group 60"/>
              <p:cNvGrpSpPr/>
              <p:nvPr/>
            </p:nvGrpSpPr>
            <p:grpSpPr>
              <a:xfrm>
                <a:off x="8801447" y="699278"/>
                <a:ext cx="2852257" cy="6086698"/>
                <a:chOff x="159391" y="696286"/>
                <a:chExt cx="2046914" cy="6119915"/>
              </a:xfrm>
            </p:grpSpPr>
            <p:grpSp>
              <p:nvGrpSpPr>
                <p:cNvPr id="63" name="Group 62"/>
                <p:cNvGrpSpPr/>
                <p:nvPr/>
              </p:nvGrpSpPr>
              <p:grpSpPr>
                <a:xfrm>
                  <a:off x="159391" y="696286"/>
                  <a:ext cx="2046914" cy="6119915"/>
                  <a:chOff x="159391" y="696286"/>
                  <a:chExt cx="2525086" cy="6119915"/>
                </a:xfrm>
              </p:grpSpPr>
              <p:sp>
                <p:nvSpPr>
                  <p:cNvPr id="65" name="Rectangle 64"/>
                  <p:cNvSpPr/>
                  <p:nvPr/>
                </p:nvSpPr>
                <p:spPr>
                  <a:xfrm>
                    <a:off x="159391" y="696287"/>
                    <a:ext cx="2525086" cy="611991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ounded Rectangle 65"/>
                  <p:cNvSpPr/>
                  <p:nvPr/>
                </p:nvSpPr>
                <p:spPr>
                  <a:xfrm>
                    <a:off x="318782" y="696286"/>
                    <a:ext cx="724271" cy="251670"/>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solidFill>
                          <a:schemeClr val="bg1"/>
                        </a:solidFill>
                      </a:rPr>
                      <a:t>I</a:t>
                    </a:r>
                    <a:endParaRPr lang="en-US">
                      <a:solidFill>
                        <a:schemeClr val="bg1"/>
                      </a:solidFill>
                    </a:endParaRPr>
                  </a:p>
                </p:txBody>
              </p:sp>
            </p:grpSp>
            <p:sp>
              <p:nvSpPr>
                <p:cNvPr id="64" name="Rectangle 63"/>
                <p:cNvSpPr/>
                <p:nvPr/>
              </p:nvSpPr>
              <p:spPr>
                <a:xfrm>
                  <a:off x="229298" y="1056417"/>
                  <a:ext cx="1851917" cy="4579952"/>
                </a:xfrm>
                <a:prstGeom prst="rect">
                  <a:avLst/>
                </a:prstGeom>
              </p:spPr>
              <p:txBody>
                <a:bodyPr wrap="square" lIns="91440" tIns="45720" rIns="91440" bIns="45720" anchor="t">
                  <a:spAutoFit/>
                </a:bodyPr>
                <a:lstStyle/>
                <a:p>
                  <a:r>
                    <a:rPr lang="en-GB" sz="1000" dirty="0"/>
                    <a:t>During </a:t>
                  </a:r>
                  <a:r>
                    <a:rPr lang="en-GB" sz="1000" b="1" dirty="0"/>
                    <a:t>release planning</a:t>
                  </a:r>
                  <a:r>
                    <a:rPr lang="en-GB" sz="1000" dirty="0"/>
                    <a:t>, the team identifies a subset of functionality from the product roadmap, which can be delivered in the upcoming release and how long it will take to develop that functionality.</a:t>
                  </a:r>
                </a:p>
                <a:p>
                  <a:endParaRPr lang="en-GB" sz="1000"/>
                </a:p>
                <a:p>
                  <a:r>
                    <a:rPr lang="en-GB" sz="1000" dirty="0"/>
                    <a:t>The output of this activity is an excellent tool to communicate with other teams at MCB, especially for the cross-dependencies and for support required.  </a:t>
                  </a:r>
                  <a:endParaRPr lang="en-GB" sz="1000" dirty="0">
                    <a:cs typeface="Calibri"/>
                  </a:endParaRPr>
                </a:p>
                <a:p>
                  <a:endParaRPr lang="en-GB" sz="1000"/>
                </a:p>
                <a:p>
                  <a:r>
                    <a:rPr lang="en-GB" sz="1000" dirty="0"/>
                    <a:t>Approach</a:t>
                  </a:r>
                  <a:endParaRPr lang="en-GB" sz="1000" dirty="0">
                    <a:cs typeface="Calibri"/>
                  </a:endParaRPr>
                </a:p>
                <a:p>
                  <a:endParaRPr lang="en-GB" sz="1000"/>
                </a:p>
                <a:p>
                  <a:endParaRPr lang="en-GB" sz="1000"/>
                </a:p>
                <a:p>
                  <a:endParaRPr lang="en-GB" sz="1000" dirty="0"/>
                </a:p>
                <a:p>
                  <a:r>
                    <a:rPr lang="en-GB" sz="1000" dirty="0">
                      <a:hlinkClick r:id="rId7"/>
                    </a:rPr>
                    <a:t>[More details in Estimation &amp; Planning guidelines (Part 1)​]</a:t>
                  </a:r>
                  <a:endParaRPr lang="en-GB" sz="1000" dirty="0"/>
                </a:p>
                <a:p>
                  <a:endParaRPr lang="en-GB" sz="1000"/>
                </a:p>
                <a:p>
                  <a:pPr marL="171450" indent="-171450">
                    <a:buFont typeface="Wingdings" panose="05000000000000000000" pitchFamily="2" charset="2"/>
                    <a:buChar char="ü"/>
                  </a:pPr>
                  <a:r>
                    <a:rPr lang="en-GB" sz="1000" dirty="0"/>
                    <a:t>Define the goal for the release</a:t>
                  </a:r>
                  <a:endParaRPr lang="en-GB" sz="1000" dirty="0">
                    <a:cs typeface="Calibri"/>
                  </a:endParaRPr>
                </a:p>
                <a:p>
                  <a:pPr marL="171450" indent="-171450">
                    <a:buFont typeface="Wingdings" panose="05000000000000000000" pitchFamily="2" charset="2"/>
                    <a:buChar char="ü"/>
                  </a:pPr>
                  <a:r>
                    <a:rPr lang="en-GB" sz="1000" dirty="0"/>
                    <a:t>Review and prioritize the tasks / user stories from the backlog pertaining to the release</a:t>
                  </a:r>
                  <a:endParaRPr lang="en-GB" sz="1000" dirty="0">
                    <a:cs typeface="Calibri"/>
                  </a:endParaRPr>
                </a:p>
                <a:p>
                  <a:pPr marL="171450" indent="-171450">
                    <a:buFont typeface="Wingdings" panose="05000000000000000000" pitchFamily="2" charset="2"/>
                    <a:buChar char="ü"/>
                  </a:pPr>
                  <a:r>
                    <a:rPr lang="en-GB" sz="1000" dirty="0"/>
                    <a:t>Estimate the work</a:t>
                  </a:r>
                  <a:endParaRPr lang="en-GB" sz="1000" dirty="0">
                    <a:cs typeface="Calibri"/>
                  </a:endParaRPr>
                </a:p>
                <a:p>
                  <a:pPr marL="171450" indent="-171450">
                    <a:buFont typeface="Wingdings" panose="05000000000000000000" pitchFamily="2" charset="2"/>
                    <a:buChar char="ü"/>
                  </a:pPr>
                  <a:r>
                    <a:rPr lang="en-GB" sz="1000" dirty="0"/>
                    <a:t>Map the release to sprints</a:t>
                  </a:r>
                  <a:endParaRPr lang="en-GB" sz="1000" dirty="0">
                    <a:cs typeface="Calibri"/>
                  </a:endParaRPr>
                </a:p>
                <a:p>
                  <a:endParaRPr lang="en-GB" sz="1000"/>
                </a:p>
              </p:txBody>
            </p:sp>
          </p:grpSp>
          <p:sp>
            <p:nvSpPr>
              <p:cNvPr id="62" name="Rectangle 61"/>
              <p:cNvSpPr/>
              <p:nvPr/>
            </p:nvSpPr>
            <p:spPr>
              <a:xfrm>
                <a:off x="8910045" y="5400808"/>
                <a:ext cx="2656507" cy="1323439"/>
              </a:xfrm>
              <a:prstGeom prst="rect">
                <a:avLst/>
              </a:prstGeom>
            </p:spPr>
            <p:txBody>
              <a:bodyPr wrap="square">
                <a:spAutoFit/>
              </a:bodyPr>
              <a:lstStyle/>
              <a:p>
                <a:r>
                  <a:rPr lang="en-GB" sz="1000"/>
                  <a:t>Monthly</a:t>
                </a:r>
              </a:p>
              <a:p>
                <a:endParaRPr lang="en-GB" sz="1000"/>
              </a:p>
              <a:p>
                <a:endParaRPr lang="en-GB" sz="1000"/>
              </a:p>
              <a:p>
                <a:endParaRPr lang="en-GB" sz="1000"/>
              </a:p>
              <a:p>
                <a:r>
                  <a:rPr lang="en-GB" sz="1000"/>
                  <a:t>2 hours </a:t>
                </a:r>
              </a:p>
              <a:p>
                <a:endParaRPr lang="en-GB" sz="1000"/>
              </a:p>
              <a:p>
                <a:r>
                  <a:rPr lang="en-GB" sz="1000"/>
                  <a:t>Amigos / Triad </a:t>
                </a:r>
              </a:p>
              <a:p>
                <a:r>
                  <a:rPr lang="en-GB" sz="1000"/>
                  <a:t>(Engineers are consulted)</a:t>
                </a:r>
              </a:p>
            </p:txBody>
          </p:sp>
        </p:grpSp>
        <p:pic>
          <p:nvPicPr>
            <p:cNvPr id="60" name="Picture 59"/>
            <p:cNvPicPr>
              <a:picLocks noChangeAspect="1"/>
            </p:cNvPicPr>
            <p:nvPr/>
          </p:nvPicPr>
          <p:blipFill>
            <a:blip r:embed="rId8">
              <a:duotone>
                <a:prstClr val="black"/>
                <a:schemeClr val="accent3">
                  <a:tint val="45000"/>
                  <a:satMod val="400000"/>
                </a:schemeClr>
              </a:duotone>
            </a:blip>
            <a:stretch>
              <a:fillRect/>
            </a:stretch>
          </p:blipFill>
          <p:spPr>
            <a:xfrm>
              <a:off x="11666134" y="802785"/>
              <a:ext cx="354866" cy="354866"/>
            </a:xfrm>
            <a:prstGeom prst="rect">
              <a:avLst/>
            </a:prstGeom>
          </p:spPr>
        </p:pic>
      </p:grpSp>
      <p:pic>
        <p:nvPicPr>
          <p:cNvPr id="6" name="Picture 5"/>
          <p:cNvPicPr>
            <a:picLocks noChangeAspect="1"/>
          </p:cNvPicPr>
          <p:nvPr/>
        </p:nvPicPr>
        <p:blipFill>
          <a:blip r:embed="rId9"/>
          <a:stretch>
            <a:fillRect/>
          </a:stretch>
        </p:blipFill>
        <p:spPr>
          <a:xfrm>
            <a:off x="266102" y="2452288"/>
            <a:ext cx="1297014" cy="1291037"/>
          </a:xfrm>
          <a:prstGeom prst="rect">
            <a:avLst/>
          </a:prstGeom>
        </p:spPr>
      </p:pic>
      <p:sp>
        <p:nvSpPr>
          <p:cNvPr id="9" name="TextBox 8"/>
          <p:cNvSpPr txBox="1"/>
          <p:nvPr/>
        </p:nvSpPr>
        <p:spPr>
          <a:xfrm>
            <a:off x="7656479" y="1757884"/>
            <a:ext cx="4012649" cy="2292935"/>
          </a:xfrm>
          <a:prstGeom prst="rect">
            <a:avLst/>
          </a:prstGeom>
          <a:noFill/>
        </p:spPr>
        <p:txBody>
          <a:bodyPr wrap="square" rtlCol="0">
            <a:spAutoFit/>
          </a:bodyPr>
          <a:lstStyle/>
          <a:p>
            <a:pPr marL="171450" indent="-171450">
              <a:buFont typeface="Wingdings" panose="05000000000000000000" pitchFamily="2" charset="2"/>
              <a:buChar char="§"/>
            </a:pPr>
            <a:r>
              <a:rPr lang="en-GB" sz="1100" i="1"/>
              <a:t>The ceremonies / events are investments, intended to:</a:t>
            </a:r>
          </a:p>
          <a:p>
            <a:pPr marL="628650" lvl="1" indent="-171450">
              <a:buFont typeface="Wingdings" panose="05000000000000000000" pitchFamily="2" charset="2"/>
              <a:buChar char="§"/>
            </a:pPr>
            <a:r>
              <a:rPr lang="en-GB" sz="1100" i="1"/>
              <a:t>Plan, track and engage with stakeholders to smoothen the delivery of work</a:t>
            </a:r>
          </a:p>
          <a:p>
            <a:pPr marL="628650" lvl="1" indent="-171450">
              <a:buFont typeface="Wingdings" panose="05000000000000000000" pitchFamily="2" charset="2"/>
              <a:buChar char="§"/>
            </a:pPr>
            <a:r>
              <a:rPr lang="en-GB" sz="1100" i="1"/>
              <a:t>Understand the details of the work being executed</a:t>
            </a:r>
          </a:p>
          <a:p>
            <a:pPr marL="628650" lvl="1" indent="-171450">
              <a:buFont typeface="Wingdings" panose="05000000000000000000" pitchFamily="2" charset="2"/>
              <a:buChar char="§"/>
            </a:pPr>
            <a:r>
              <a:rPr lang="en-GB" sz="1100" i="1"/>
              <a:t>Improve collaboration and communication among the team members</a:t>
            </a:r>
          </a:p>
          <a:p>
            <a:pPr marL="628650" lvl="1" indent="-171450">
              <a:buFont typeface="Wingdings" panose="05000000000000000000" pitchFamily="2" charset="2"/>
              <a:buChar char="§"/>
            </a:pPr>
            <a:endParaRPr lang="en-GB" sz="1100" i="1"/>
          </a:p>
          <a:p>
            <a:pPr marL="171450" indent="-171450">
              <a:buFont typeface="Wingdings" panose="05000000000000000000" pitchFamily="2" charset="2"/>
              <a:buChar char="§"/>
            </a:pPr>
            <a:r>
              <a:rPr lang="en-GB" sz="1100" i="1"/>
              <a:t>As an example, for a typical sprint of 2 weeks. With practice, teams handle the Must Have ceremonies within 10% to 15% of their time.</a:t>
            </a:r>
          </a:p>
          <a:p>
            <a:pPr marL="171450" indent="-171450">
              <a:buFont typeface="Wingdings" panose="05000000000000000000" pitchFamily="2" charset="2"/>
              <a:buChar char="§"/>
            </a:pPr>
            <a:endParaRPr lang="en-GB" sz="1100" i="1"/>
          </a:p>
          <a:p>
            <a:pPr marL="171450" indent="-171450">
              <a:buFont typeface="Wingdings" panose="05000000000000000000" pitchFamily="2" charset="2"/>
              <a:buChar char="§"/>
            </a:pPr>
            <a:r>
              <a:rPr lang="en-GB" sz="1100" i="1"/>
              <a:t>The ceremonies help in shielding the team from ad-hoc discussions / meetings during the development.</a:t>
            </a:r>
            <a:endParaRPr lang="en-US" sz="1100"/>
          </a:p>
        </p:txBody>
      </p:sp>
      <p:grpSp>
        <p:nvGrpSpPr>
          <p:cNvPr id="3" name="Group 2"/>
          <p:cNvGrpSpPr/>
          <p:nvPr/>
        </p:nvGrpSpPr>
        <p:grpSpPr>
          <a:xfrm>
            <a:off x="4985983" y="751174"/>
            <a:ext cx="2214804" cy="6155230"/>
            <a:chOff x="4331712" y="751174"/>
            <a:chExt cx="2214804" cy="6155230"/>
          </a:xfrm>
        </p:grpSpPr>
        <p:grpSp>
          <p:nvGrpSpPr>
            <p:cNvPr id="45" name="Group 44"/>
            <p:cNvGrpSpPr/>
            <p:nvPr/>
          </p:nvGrpSpPr>
          <p:grpSpPr>
            <a:xfrm>
              <a:off x="4331712" y="751174"/>
              <a:ext cx="2214804" cy="6155230"/>
              <a:chOff x="8801447" y="699278"/>
              <a:chExt cx="2852257" cy="6155230"/>
            </a:xfrm>
          </p:grpSpPr>
          <p:grpSp>
            <p:nvGrpSpPr>
              <p:cNvPr id="46" name="Group 45"/>
              <p:cNvGrpSpPr/>
              <p:nvPr/>
            </p:nvGrpSpPr>
            <p:grpSpPr>
              <a:xfrm>
                <a:off x="8801447" y="699278"/>
                <a:ext cx="2852257" cy="6086698"/>
                <a:chOff x="159391" y="696286"/>
                <a:chExt cx="2046914" cy="6119915"/>
              </a:xfrm>
            </p:grpSpPr>
            <p:grpSp>
              <p:nvGrpSpPr>
                <p:cNvPr id="48" name="Group 47"/>
                <p:cNvGrpSpPr/>
                <p:nvPr/>
              </p:nvGrpSpPr>
              <p:grpSpPr>
                <a:xfrm>
                  <a:off x="159391" y="696286"/>
                  <a:ext cx="2046914" cy="6119915"/>
                  <a:chOff x="159391" y="696286"/>
                  <a:chExt cx="2525086" cy="6119915"/>
                </a:xfrm>
              </p:grpSpPr>
              <p:sp>
                <p:nvSpPr>
                  <p:cNvPr id="50" name="Rectangle 49"/>
                  <p:cNvSpPr/>
                  <p:nvPr/>
                </p:nvSpPr>
                <p:spPr>
                  <a:xfrm>
                    <a:off x="159391" y="696287"/>
                    <a:ext cx="2525086" cy="611991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ounded Rectangle 50"/>
                  <p:cNvSpPr/>
                  <p:nvPr/>
                </p:nvSpPr>
                <p:spPr>
                  <a:xfrm>
                    <a:off x="318782" y="696286"/>
                    <a:ext cx="724271" cy="251670"/>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solidFill>
                      </a:rPr>
                      <a:t>II</a:t>
                    </a:r>
                  </a:p>
                </p:txBody>
              </p:sp>
            </p:grpSp>
            <p:sp>
              <p:nvSpPr>
                <p:cNvPr id="49" name="Rectangle 48"/>
                <p:cNvSpPr/>
                <p:nvPr/>
              </p:nvSpPr>
              <p:spPr>
                <a:xfrm>
                  <a:off x="229298" y="1056417"/>
                  <a:ext cx="1851917" cy="2568486"/>
                </a:xfrm>
                <a:prstGeom prst="rect">
                  <a:avLst/>
                </a:prstGeom>
              </p:spPr>
              <p:txBody>
                <a:bodyPr wrap="square">
                  <a:spAutoFit/>
                </a:bodyPr>
                <a:lstStyle/>
                <a:p>
                  <a:r>
                    <a:rPr lang="en-GB" sz="1000"/>
                    <a:t>The </a:t>
                  </a:r>
                  <a:r>
                    <a:rPr lang="en-GB" sz="1000" b="1"/>
                    <a:t>release</a:t>
                  </a:r>
                  <a:r>
                    <a:rPr lang="en-GB" sz="1000"/>
                    <a:t> </a:t>
                  </a:r>
                  <a:r>
                    <a:rPr lang="en-GB" sz="1000" b="1"/>
                    <a:t>retrospective</a:t>
                  </a:r>
                  <a:r>
                    <a:rPr lang="en-GB" sz="1000"/>
                    <a:t> represents the session in which the team and other actors who directly contributed to the release takes time to take stock of their strengths identified to make happen the release and areas of improvement which need to be addressed.</a:t>
                  </a:r>
                </a:p>
                <a:p>
                  <a:endParaRPr lang="en-GB" sz="1000"/>
                </a:p>
                <a:p>
                  <a:r>
                    <a:rPr lang="en-GB" sz="1000"/>
                    <a:t>The team can build up on the strengths for upcoming releases.</a:t>
                  </a:r>
                </a:p>
                <a:p>
                  <a:r>
                    <a:rPr lang="en-GB" sz="1000"/>
                    <a:t>The discussion on the areas of improvement is action oriented / identify experiments / aimed at continuous improvement.  </a:t>
                  </a:r>
                </a:p>
              </p:txBody>
            </p:sp>
          </p:grpSp>
          <p:sp>
            <p:nvSpPr>
              <p:cNvPr id="47" name="Rectangle 46"/>
              <p:cNvSpPr/>
              <p:nvPr/>
            </p:nvSpPr>
            <p:spPr>
              <a:xfrm>
                <a:off x="8911913" y="5377180"/>
                <a:ext cx="2656507" cy="1477328"/>
              </a:xfrm>
              <a:prstGeom prst="rect">
                <a:avLst/>
              </a:prstGeom>
            </p:spPr>
            <p:txBody>
              <a:bodyPr wrap="square">
                <a:spAutoFit/>
              </a:bodyPr>
              <a:lstStyle/>
              <a:p>
                <a:r>
                  <a:rPr lang="en-GB" sz="1000"/>
                  <a:t>Once, after the release</a:t>
                </a:r>
              </a:p>
              <a:p>
                <a:endParaRPr lang="en-GB" sz="1000"/>
              </a:p>
              <a:p>
                <a:endParaRPr lang="en-GB" sz="1000"/>
              </a:p>
              <a:p>
                <a:endParaRPr lang="en-GB" sz="1000"/>
              </a:p>
              <a:p>
                <a:r>
                  <a:rPr lang="en-GB" sz="1000"/>
                  <a:t>1 hour </a:t>
                </a:r>
              </a:p>
              <a:p>
                <a:endParaRPr lang="en-GB" sz="1000"/>
              </a:p>
              <a:p>
                <a:r>
                  <a:rPr lang="en-GB" sz="1000"/>
                  <a:t>Representatives of the different teams involved to make the release happen, stakeholders and sponsors.</a:t>
                </a:r>
              </a:p>
            </p:txBody>
          </p:sp>
        </p:grpSp>
        <p:pic>
          <p:nvPicPr>
            <p:cNvPr id="2" name="Picture 1"/>
            <p:cNvPicPr>
              <a:picLocks noChangeAspect="1"/>
            </p:cNvPicPr>
            <p:nvPr/>
          </p:nvPicPr>
          <p:blipFill>
            <a:blip r:embed="rId10">
              <a:duotone>
                <a:prstClr val="black"/>
                <a:schemeClr val="accent3">
                  <a:tint val="45000"/>
                  <a:satMod val="400000"/>
                </a:schemeClr>
              </a:duotone>
            </a:blip>
            <a:stretch>
              <a:fillRect/>
            </a:stretch>
          </p:blipFill>
          <p:spPr>
            <a:xfrm>
              <a:off x="6114446" y="776770"/>
              <a:ext cx="373915" cy="373915"/>
            </a:xfrm>
            <a:prstGeom prst="rect">
              <a:avLst/>
            </a:prstGeom>
          </p:spPr>
        </p:pic>
      </p:grpSp>
      <p:cxnSp>
        <p:nvCxnSpPr>
          <p:cNvPr id="22" name="Straight Connector 21"/>
          <p:cNvCxnSpPr/>
          <p:nvPr/>
        </p:nvCxnSpPr>
        <p:spPr>
          <a:xfrm flipV="1">
            <a:off x="83890" y="5268286"/>
            <a:ext cx="11929145" cy="25167"/>
          </a:xfrm>
          <a:prstGeom prst="line">
            <a:avLst/>
          </a:prstGeom>
          <a:ln>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V="1">
            <a:off x="83889" y="5820786"/>
            <a:ext cx="11929145" cy="25167"/>
          </a:xfrm>
          <a:prstGeom prst="line">
            <a:avLst/>
          </a:prstGeom>
          <a:ln>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V="1">
            <a:off x="83889" y="6319999"/>
            <a:ext cx="11929145" cy="25167"/>
          </a:xfrm>
          <a:prstGeom prst="line">
            <a:avLst/>
          </a:prstGeom>
          <a:ln>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pic>
        <p:nvPicPr>
          <p:cNvPr id="5" name="Picture 4"/>
          <p:cNvPicPr>
            <a:picLocks noChangeAspect="1"/>
          </p:cNvPicPr>
          <p:nvPr/>
        </p:nvPicPr>
        <p:blipFill>
          <a:blip r:embed="rId11">
            <a:duotone>
              <a:prstClr val="black"/>
              <a:schemeClr val="accent3">
                <a:tint val="45000"/>
                <a:satMod val="400000"/>
              </a:schemeClr>
            </a:duotone>
          </a:blip>
          <a:stretch>
            <a:fillRect/>
          </a:stretch>
        </p:blipFill>
        <p:spPr>
          <a:xfrm>
            <a:off x="2977408" y="2952433"/>
            <a:ext cx="862172" cy="873402"/>
          </a:xfrm>
          <a:prstGeom prst="rect">
            <a:avLst/>
          </a:prstGeom>
        </p:spPr>
      </p:pic>
      <p:sp>
        <p:nvSpPr>
          <p:cNvPr id="36" name="TextBox 35"/>
          <p:cNvSpPr txBox="1"/>
          <p:nvPr/>
        </p:nvSpPr>
        <p:spPr>
          <a:xfrm>
            <a:off x="11350752" y="6611779"/>
            <a:ext cx="841248" cy="246221"/>
          </a:xfrm>
          <a:prstGeom prst="rect">
            <a:avLst/>
          </a:prstGeom>
          <a:noFill/>
        </p:spPr>
        <p:txBody>
          <a:bodyPr wrap="square" rtlCol="0">
            <a:spAutoFit/>
          </a:bodyPr>
          <a:lstStyle/>
          <a:p>
            <a:pPr algn="r"/>
            <a:r>
              <a:rPr lang="en-US" sz="1000"/>
              <a:t>9</a:t>
            </a:r>
          </a:p>
        </p:txBody>
      </p:sp>
    </p:spTree>
    <p:extLst>
      <p:ext uri="{BB962C8B-B14F-4D97-AF65-F5344CB8AC3E}">
        <p14:creationId xmlns:p14="http://schemas.microsoft.com/office/powerpoint/2010/main" val="3572204522"/>
      </p:ext>
    </p:extLst>
  </p:cSld>
  <p:clrMapOvr>
    <a:masterClrMapping/>
  </p:clrMapOvr>
</p:sld>
</file>

<file path=ppt/theme/theme1.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a4573ea9-da23-431f-9ace-af81da5e6d93" xsi:nil="true"/>
    <lcf76f155ced4ddcb4097134ff3c332f xmlns="648cea3a-93ce-469d-9229-1ba00ac2e80e">
      <Terms xmlns="http://schemas.microsoft.com/office/infopath/2007/PartnerControls"/>
    </lcf76f155ced4ddcb4097134ff3c332f>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93E2A44D9463BD40970DED1D0D1696B9" ma:contentTypeVersion="16" ma:contentTypeDescription="Create a new document." ma:contentTypeScope="" ma:versionID="888d107e6c0723758d48a8c35ca622b2">
  <xsd:schema xmlns:xsd="http://www.w3.org/2001/XMLSchema" xmlns:xs="http://www.w3.org/2001/XMLSchema" xmlns:p="http://schemas.microsoft.com/office/2006/metadata/properties" xmlns:ns2="648cea3a-93ce-469d-9229-1ba00ac2e80e" xmlns:ns3="a4573ea9-da23-431f-9ace-af81da5e6d93" targetNamespace="http://schemas.microsoft.com/office/2006/metadata/properties" ma:root="true" ma:fieldsID="bb0056e407bbc5c29c72d61c89d31a34" ns2:_="" ns3:_="">
    <xsd:import namespace="648cea3a-93ce-469d-9229-1ba00ac2e80e"/>
    <xsd:import namespace="a4573ea9-da23-431f-9ace-af81da5e6d93"/>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3:SharedWithUsers" minOccurs="0"/>
                <xsd:element ref="ns3:SharedWithDetails" minOccurs="0"/>
                <xsd:element ref="ns2:MediaLengthInSeconds" minOccurs="0"/>
                <xsd:element ref="ns2:lcf76f155ced4ddcb4097134ff3c332f" minOccurs="0"/>
                <xsd:element ref="ns3:TaxCatchAll"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48cea3a-93ce-469d-9229-1ba00ac2e80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ternalName="MediaServiceDateTaken" ma:readOnly="true">
      <xsd:simpleType>
        <xsd:restriction base="dms:Text"/>
      </xsd:simpleType>
    </xsd:element>
    <xsd:element name="MediaLengthInSeconds" ma:index="19" nillable="true" ma:displayName="Length (seconds)" ma:internalName="MediaLengthInSeconds" ma:readOnly="true">
      <xsd:simpleType>
        <xsd:restriction base="dms:Unknown"/>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e0df0ec3-a18b-485c-ba8f-5a5914538e91"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3"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4573ea9-da23-431f-9ace-af81da5e6d93"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b432b8a8-7760-4d85-9282-56bcf44fb403}" ma:internalName="TaxCatchAll" ma:showField="CatchAllData" ma:web="a4573ea9-da23-431f-9ace-af81da5e6d93">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88C33BB-2C6A-453F-A0C5-35EF55FFDED3}">
  <ds:schemaRefs>
    <ds:schemaRef ds:uri="a4573ea9-da23-431f-9ace-af81da5e6d93"/>
    <ds:schemaRef ds:uri="http://purl.org/dc/terms/"/>
    <ds:schemaRef ds:uri="http://schemas.openxmlformats.org/package/2006/metadata/core-properties"/>
    <ds:schemaRef ds:uri="http://purl.org/dc/dcmitype/"/>
    <ds:schemaRef ds:uri="http://schemas.microsoft.com/office/infopath/2007/PartnerControls"/>
    <ds:schemaRef ds:uri="http://schemas.microsoft.com/office/2006/documentManagement/types"/>
    <ds:schemaRef ds:uri="http://purl.org/dc/elements/1.1/"/>
    <ds:schemaRef ds:uri="http://schemas.microsoft.com/office/2006/metadata/properties"/>
    <ds:schemaRef ds:uri="648cea3a-93ce-469d-9229-1ba00ac2e80e"/>
    <ds:schemaRef ds:uri="http://www.w3.org/XML/1998/namespace"/>
  </ds:schemaRefs>
</ds:datastoreItem>
</file>

<file path=customXml/itemProps2.xml><?xml version="1.0" encoding="utf-8"?>
<ds:datastoreItem xmlns:ds="http://schemas.openxmlformats.org/officeDocument/2006/customXml" ds:itemID="{D85EBC59-09A4-408D-94C5-F496D1572B9D}">
  <ds:schemaRefs>
    <ds:schemaRef ds:uri="http://schemas.microsoft.com/sharepoint/v3/contenttype/forms"/>
  </ds:schemaRefs>
</ds:datastoreItem>
</file>

<file path=customXml/itemProps3.xml><?xml version="1.0" encoding="utf-8"?>
<ds:datastoreItem xmlns:ds="http://schemas.openxmlformats.org/officeDocument/2006/customXml" ds:itemID="{4814F9F5-DE3D-4811-A2D9-882DA2D0A3A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48cea3a-93ce-469d-9229-1ba00ac2e80e"/>
    <ds:schemaRef ds:uri="a4573ea9-da23-431f-9ace-af81da5e6d9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16260</TotalTime>
  <Words>1783</Words>
  <Application>Microsoft Macintosh PowerPoint</Application>
  <PresentationFormat>Widescreen</PresentationFormat>
  <Paragraphs>270</Paragraphs>
  <Slides>20</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Arial</vt:lpstr>
      <vt:lpstr>Calibri</vt:lpstr>
      <vt:lpstr>Calibri Light</vt:lpstr>
      <vt:lpstr>Wingdings</vt:lpstr>
      <vt:lpstr>1_Office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Maharaj Raksha</dc:creator>
  <cp:lastModifiedBy>John Simiyu</cp:lastModifiedBy>
  <cp:revision>851</cp:revision>
  <dcterms:created xsi:type="dcterms:W3CDTF">2022-10-19T03:55:34Z</dcterms:created>
  <dcterms:modified xsi:type="dcterms:W3CDTF">2024-05-19T10:12:20Z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0x01010093E2A44D9463BD40970DED1D0D1696B9</vt:lpwstr>
  </property>
  <property fmtid="{D5CDD505-2E9C-101B-9397-08002B2CF9AE}" pid="3" name="MediaServiceImageTags">
    <vt:lpwstr/>
  </property>
</Properties>
</file>